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305" r:id="rId4"/>
    <p:sldId id="306" r:id="rId5"/>
    <p:sldId id="331" r:id="rId6"/>
    <p:sldId id="332" r:id="rId7"/>
    <p:sldId id="312" r:id="rId8"/>
    <p:sldId id="321" r:id="rId9"/>
    <p:sldId id="333" r:id="rId10"/>
    <p:sldId id="326" r:id="rId11"/>
    <p:sldId id="329" r:id="rId12"/>
    <p:sldId id="328" r:id="rId13"/>
    <p:sldId id="300" r:id="rId14"/>
    <p:sldId id="330" r:id="rId15"/>
  </p:sldIdLst>
  <p:sldSz cx="9144000" cy="5143500" type="screen16x9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  <a:srgbClr val="D17153"/>
    <a:srgbClr val="800000"/>
    <a:srgbClr val="990000"/>
    <a:srgbClr val="DE9078"/>
    <a:srgbClr val="254B8E"/>
    <a:srgbClr val="306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81508" autoAdjust="0"/>
  </p:normalViewPr>
  <p:slideViewPr>
    <p:cSldViewPr>
      <p:cViewPr varScale="1">
        <p:scale>
          <a:sx n="126" d="100"/>
          <a:sy n="126" d="100"/>
        </p:scale>
        <p:origin x="9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2AE02-74ED-4345-A316-4E49D85A84C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C758EF-72FF-47FE-90DA-43EBEECFACBF}">
      <dgm:prSet phldrT="[Text]"/>
      <dgm:spPr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 dirty="0">
            <a:solidFill>
              <a:srgbClr val="002C77"/>
            </a:solidFill>
          </a:endParaRPr>
        </a:p>
      </dgm:t>
    </dgm:pt>
    <dgm:pt modelId="{E0D0A10C-56BE-4466-AFC8-38CDDF6EE86E}" type="parTrans" cxnId="{C86FE07C-FB62-4B32-97AC-E23A1370D313}">
      <dgm:prSet/>
      <dgm:spPr/>
      <dgm:t>
        <a:bodyPr/>
        <a:lstStyle/>
        <a:p>
          <a:endParaRPr lang="en-US"/>
        </a:p>
      </dgm:t>
    </dgm:pt>
    <dgm:pt modelId="{F60FD217-2749-42A2-921C-D0B7435A593D}" type="sibTrans" cxnId="{C86FE07C-FB62-4B32-97AC-E23A1370D313}">
      <dgm:prSet/>
      <dgm:spPr/>
      <dgm:t>
        <a:bodyPr/>
        <a:lstStyle/>
        <a:p>
          <a:endParaRPr lang="en-US"/>
        </a:p>
      </dgm:t>
    </dgm:pt>
    <dgm:pt modelId="{B0DA4A4F-A23F-48E6-B45E-1EE916A2E8F1}">
      <dgm:prSet phldrT="[Text]" custT="1"/>
      <dgm:spPr/>
      <dgm:t>
        <a:bodyPr/>
        <a:lstStyle/>
        <a:p>
          <a:r>
            <a:rPr lang="en-US" sz="900" b="1" dirty="0" smtClean="0"/>
            <a:t>Assess</a:t>
          </a:r>
        </a:p>
      </dgm:t>
    </dgm:pt>
    <dgm:pt modelId="{F85B76A0-8D6F-4323-9E6E-3138EA6B487E}" type="parTrans" cxnId="{462F06D0-9B22-4638-A0E7-79029DC91E87}">
      <dgm:prSet/>
      <dgm:spPr/>
      <dgm:t>
        <a:bodyPr/>
        <a:lstStyle/>
        <a:p>
          <a:endParaRPr lang="en-US"/>
        </a:p>
      </dgm:t>
    </dgm:pt>
    <dgm:pt modelId="{9DFBBD75-96CF-4BD5-B016-C87C03DB552F}" type="sibTrans" cxnId="{462F06D0-9B22-4638-A0E7-79029DC91E87}">
      <dgm:prSet/>
      <dgm:spPr/>
      <dgm:t>
        <a:bodyPr/>
        <a:lstStyle/>
        <a:p>
          <a:endParaRPr lang="en-US"/>
        </a:p>
      </dgm:t>
    </dgm:pt>
    <dgm:pt modelId="{79110FCB-B134-45F3-9A08-06228A6D38A6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800" b="1" dirty="0" smtClean="0"/>
            <a:t>Implement</a:t>
          </a:r>
          <a:endParaRPr lang="en-US" sz="800" b="1" dirty="0"/>
        </a:p>
      </dgm:t>
    </dgm:pt>
    <dgm:pt modelId="{79D49066-7497-4136-B9CC-B6EDDBC4D0F2}" type="parTrans" cxnId="{D9D4965C-7586-46A8-B877-2B84DBA25F57}">
      <dgm:prSet/>
      <dgm:spPr/>
      <dgm:t>
        <a:bodyPr/>
        <a:lstStyle/>
        <a:p>
          <a:endParaRPr lang="en-US"/>
        </a:p>
      </dgm:t>
    </dgm:pt>
    <dgm:pt modelId="{7B7DFF11-6230-41BD-A964-99E29081370F}" type="sibTrans" cxnId="{D9D4965C-7586-46A8-B877-2B84DBA25F57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4871440B-3A8D-4835-BC8B-3D16900442D9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900" b="1" dirty="0" smtClean="0"/>
            <a:t>Monito</a:t>
          </a:r>
          <a:r>
            <a:rPr lang="en-US" sz="900" dirty="0" smtClean="0"/>
            <a:t>r</a:t>
          </a:r>
          <a:endParaRPr lang="en-US" sz="900" dirty="0"/>
        </a:p>
      </dgm:t>
    </dgm:pt>
    <dgm:pt modelId="{5DD9DE24-F827-4FEA-8552-6B2514C18F15}" type="parTrans" cxnId="{443CE71A-4AB1-49E1-B538-5C730E02182C}">
      <dgm:prSet/>
      <dgm:spPr/>
      <dgm:t>
        <a:bodyPr/>
        <a:lstStyle/>
        <a:p>
          <a:endParaRPr lang="en-US"/>
        </a:p>
      </dgm:t>
    </dgm:pt>
    <dgm:pt modelId="{02D4E120-049E-49B8-BE63-7A2A117BA517}" type="sibTrans" cxnId="{443CE71A-4AB1-49E1-B538-5C730E02182C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A1C6BC98-9DA3-460A-8071-3D4AEC608F1A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b="1" dirty="0" smtClean="0">
              <a:solidFill>
                <a:schemeClr val="bg1"/>
              </a:solidFill>
              <a:latin typeface="+mn-lt"/>
            </a:rPr>
            <a:t>Reassess revise</a:t>
          </a:r>
          <a:endParaRPr lang="en-US" sz="900" b="1" dirty="0">
            <a:solidFill>
              <a:schemeClr val="bg1"/>
            </a:solidFill>
            <a:latin typeface="+mn-lt"/>
          </a:endParaRPr>
        </a:p>
      </dgm:t>
    </dgm:pt>
    <dgm:pt modelId="{6F0A4B3E-40CF-4E92-A06B-17F4F9786A08}" type="parTrans" cxnId="{47E9E1ED-AE2F-49ED-90C3-2DAD8CD20143}">
      <dgm:prSet/>
      <dgm:spPr/>
      <dgm:t>
        <a:bodyPr/>
        <a:lstStyle/>
        <a:p>
          <a:endParaRPr lang="en-US"/>
        </a:p>
      </dgm:t>
    </dgm:pt>
    <dgm:pt modelId="{697647DA-64FB-4712-A2FB-C3E814627927}" type="sibTrans" cxnId="{47E9E1ED-AE2F-49ED-90C3-2DAD8CD2014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0E104C-AE0A-4DF8-B57A-D0A81C8E18A8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900" b="1" dirty="0" smtClean="0"/>
            <a:t>Plan</a:t>
          </a:r>
          <a:endParaRPr lang="en-US" sz="900" b="1" dirty="0"/>
        </a:p>
      </dgm:t>
    </dgm:pt>
    <dgm:pt modelId="{E82F4B37-82F0-450A-9970-A89E28EFC646}" type="parTrans" cxnId="{93B7476A-F1A3-46C3-8AAF-DEA4C7E15F60}">
      <dgm:prSet/>
      <dgm:spPr/>
      <dgm:t>
        <a:bodyPr/>
        <a:lstStyle/>
        <a:p>
          <a:endParaRPr lang="en-US"/>
        </a:p>
      </dgm:t>
    </dgm:pt>
    <dgm:pt modelId="{1E11BBA4-11BA-4325-8401-841C762BEF09}" type="sibTrans" cxnId="{93B7476A-F1A3-46C3-8AAF-DEA4C7E15F60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30C2D92B-937F-446E-82DA-E77B84E08E17}" type="pres">
      <dgm:prSet presAssocID="{2AC2AE02-74ED-4345-A316-4E49D85A84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25E74-2213-4EB1-A678-69CC93FE4AFD}" type="pres">
      <dgm:prSet presAssocID="{1AC758EF-72FF-47FE-90DA-43EBEECFACBF}" presName="centerShape" presStyleLbl="node0" presStyleIdx="0" presStyleCnt="1"/>
      <dgm:spPr/>
      <dgm:t>
        <a:bodyPr/>
        <a:lstStyle/>
        <a:p>
          <a:endParaRPr lang="en-US"/>
        </a:p>
      </dgm:t>
    </dgm:pt>
    <dgm:pt modelId="{14561F7D-6A2C-42D0-894C-C9B06841142D}" type="pres">
      <dgm:prSet presAssocID="{B0DA4A4F-A23F-48E6-B45E-1EE916A2E8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D5C41-BB79-4FB0-BA18-EDDCD1DF32C0}" type="pres">
      <dgm:prSet presAssocID="{B0DA4A4F-A23F-48E6-B45E-1EE916A2E8F1}" presName="dummy" presStyleCnt="0"/>
      <dgm:spPr/>
    </dgm:pt>
    <dgm:pt modelId="{A77E19B7-5D00-4F85-9211-C778F13F6B94}" type="pres">
      <dgm:prSet presAssocID="{9DFBBD75-96CF-4BD5-B016-C87C03DB552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2519D78-572B-47B9-AB52-8893349C48A9}" type="pres">
      <dgm:prSet presAssocID="{710E104C-AE0A-4DF8-B57A-D0A81C8E18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29C51-DDFD-4490-94F6-B1F54716CE51}" type="pres">
      <dgm:prSet presAssocID="{710E104C-AE0A-4DF8-B57A-D0A81C8E18A8}" presName="dummy" presStyleCnt="0"/>
      <dgm:spPr/>
    </dgm:pt>
    <dgm:pt modelId="{B67C8CD5-FA1D-4939-90AB-D12990D4518C}" type="pres">
      <dgm:prSet presAssocID="{1E11BBA4-11BA-4325-8401-841C762BEF0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0C1D810-1698-4C20-B645-3F854B46BC60}" type="pres">
      <dgm:prSet presAssocID="{79110FCB-B134-45F3-9A08-06228A6D38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6F818-95B3-4AFD-B9BA-BC7FC4872CD2}" type="pres">
      <dgm:prSet presAssocID="{79110FCB-B134-45F3-9A08-06228A6D38A6}" presName="dummy" presStyleCnt="0"/>
      <dgm:spPr/>
    </dgm:pt>
    <dgm:pt modelId="{35A64ECF-E70F-487B-834E-38295BECECC2}" type="pres">
      <dgm:prSet presAssocID="{7B7DFF11-6230-41BD-A964-99E29081370F}" presName="sibTrans" presStyleLbl="sibTrans2D1" presStyleIdx="2" presStyleCnt="5" custLinFactNeighborX="4074" custLinFactNeighborY="3224"/>
      <dgm:spPr/>
      <dgm:t>
        <a:bodyPr/>
        <a:lstStyle/>
        <a:p>
          <a:endParaRPr lang="en-US"/>
        </a:p>
      </dgm:t>
    </dgm:pt>
    <dgm:pt modelId="{B1411CBD-A8DC-4B94-A8E3-0372CB524751}" type="pres">
      <dgm:prSet presAssocID="{4871440B-3A8D-4835-BC8B-3D16900442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5C56D-E32C-42ED-A5F2-A23BEB727762}" type="pres">
      <dgm:prSet presAssocID="{4871440B-3A8D-4835-BC8B-3D16900442D9}" presName="dummy" presStyleCnt="0"/>
      <dgm:spPr/>
    </dgm:pt>
    <dgm:pt modelId="{699E44A7-8DCE-4357-9F5B-39A3476D21F5}" type="pres">
      <dgm:prSet presAssocID="{02D4E120-049E-49B8-BE63-7A2A117BA51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9096A65-E275-4494-8008-6D4B1E47F975}" type="pres">
      <dgm:prSet presAssocID="{A1C6BC98-9DA3-460A-8071-3D4AEC608F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AD915-D72B-4CB9-913B-CC84577199A4}" type="pres">
      <dgm:prSet presAssocID="{A1C6BC98-9DA3-460A-8071-3D4AEC608F1A}" presName="dummy" presStyleCnt="0"/>
      <dgm:spPr/>
    </dgm:pt>
    <dgm:pt modelId="{757399E5-D45A-45F0-95A5-328D6306A391}" type="pres">
      <dgm:prSet presAssocID="{697647DA-64FB-4712-A2FB-C3E81462792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2ABC9C1-5578-4590-8463-F01DFDE4A8A7}" type="presOf" srcId="{A1C6BC98-9DA3-460A-8071-3D4AEC608F1A}" destId="{79096A65-E275-4494-8008-6D4B1E47F975}" srcOrd="0" destOrd="0" presId="urn:microsoft.com/office/officeart/2005/8/layout/radial6"/>
    <dgm:cxn modelId="{3AB192DE-3D49-4C69-B95D-0103056BF922}" type="presOf" srcId="{1AC758EF-72FF-47FE-90DA-43EBEECFACBF}" destId="{9DB25E74-2213-4EB1-A678-69CC93FE4AFD}" srcOrd="0" destOrd="0" presId="urn:microsoft.com/office/officeart/2005/8/layout/radial6"/>
    <dgm:cxn modelId="{8DF111A8-B308-4BC5-BABF-E53E0EA3046F}" type="presOf" srcId="{2AC2AE02-74ED-4345-A316-4E49D85A84CF}" destId="{30C2D92B-937F-446E-82DA-E77B84E08E17}" srcOrd="0" destOrd="0" presId="urn:microsoft.com/office/officeart/2005/8/layout/radial6"/>
    <dgm:cxn modelId="{4601D12D-BDD8-47B6-810A-786822CCC1AD}" type="presOf" srcId="{B0DA4A4F-A23F-48E6-B45E-1EE916A2E8F1}" destId="{14561F7D-6A2C-42D0-894C-C9B06841142D}" srcOrd="0" destOrd="0" presId="urn:microsoft.com/office/officeart/2005/8/layout/radial6"/>
    <dgm:cxn modelId="{98E7CCF6-574F-4155-86A9-120B8BF6099E}" type="presOf" srcId="{02D4E120-049E-49B8-BE63-7A2A117BA517}" destId="{699E44A7-8DCE-4357-9F5B-39A3476D21F5}" srcOrd="0" destOrd="0" presId="urn:microsoft.com/office/officeart/2005/8/layout/radial6"/>
    <dgm:cxn modelId="{47E9E1ED-AE2F-49ED-90C3-2DAD8CD20143}" srcId="{1AC758EF-72FF-47FE-90DA-43EBEECFACBF}" destId="{A1C6BC98-9DA3-460A-8071-3D4AEC608F1A}" srcOrd="4" destOrd="0" parTransId="{6F0A4B3E-40CF-4E92-A06B-17F4F9786A08}" sibTransId="{697647DA-64FB-4712-A2FB-C3E814627927}"/>
    <dgm:cxn modelId="{D9D4965C-7586-46A8-B877-2B84DBA25F57}" srcId="{1AC758EF-72FF-47FE-90DA-43EBEECFACBF}" destId="{79110FCB-B134-45F3-9A08-06228A6D38A6}" srcOrd="2" destOrd="0" parTransId="{79D49066-7497-4136-B9CC-B6EDDBC4D0F2}" sibTransId="{7B7DFF11-6230-41BD-A964-99E29081370F}"/>
    <dgm:cxn modelId="{C86FE07C-FB62-4B32-97AC-E23A1370D313}" srcId="{2AC2AE02-74ED-4345-A316-4E49D85A84CF}" destId="{1AC758EF-72FF-47FE-90DA-43EBEECFACBF}" srcOrd="0" destOrd="0" parTransId="{E0D0A10C-56BE-4466-AFC8-38CDDF6EE86E}" sibTransId="{F60FD217-2749-42A2-921C-D0B7435A593D}"/>
    <dgm:cxn modelId="{D35238D1-064C-459C-BCB9-E9843298D1FE}" type="presOf" srcId="{79110FCB-B134-45F3-9A08-06228A6D38A6}" destId="{30C1D810-1698-4C20-B645-3F854B46BC60}" srcOrd="0" destOrd="0" presId="urn:microsoft.com/office/officeart/2005/8/layout/radial6"/>
    <dgm:cxn modelId="{EFCE6851-F860-401C-AB81-915C28A46321}" type="presOf" srcId="{710E104C-AE0A-4DF8-B57A-D0A81C8E18A8}" destId="{02519D78-572B-47B9-AB52-8893349C48A9}" srcOrd="0" destOrd="0" presId="urn:microsoft.com/office/officeart/2005/8/layout/radial6"/>
    <dgm:cxn modelId="{443CE71A-4AB1-49E1-B538-5C730E02182C}" srcId="{1AC758EF-72FF-47FE-90DA-43EBEECFACBF}" destId="{4871440B-3A8D-4835-BC8B-3D16900442D9}" srcOrd="3" destOrd="0" parTransId="{5DD9DE24-F827-4FEA-8552-6B2514C18F15}" sibTransId="{02D4E120-049E-49B8-BE63-7A2A117BA517}"/>
    <dgm:cxn modelId="{14176C68-CB0F-4BB9-860C-C92BF1D1F9F9}" type="presOf" srcId="{4871440B-3A8D-4835-BC8B-3D16900442D9}" destId="{B1411CBD-A8DC-4B94-A8E3-0372CB524751}" srcOrd="0" destOrd="0" presId="urn:microsoft.com/office/officeart/2005/8/layout/radial6"/>
    <dgm:cxn modelId="{B7DB85CA-4C9F-442D-BDD9-941928CB5863}" type="presOf" srcId="{9DFBBD75-96CF-4BD5-B016-C87C03DB552F}" destId="{A77E19B7-5D00-4F85-9211-C778F13F6B94}" srcOrd="0" destOrd="0" presId="urn:microsoft.com/office/officeart/2005/8/layout/radial6"/>
    <dgm:cxn modelId="{93B7476A-F1A3-46C3-8AAF-DEA4C7E15F60}" srcId="{1AC758EF-72FF-47FE-90DA-43EBEECFACBF}" destId="{710E104C-AE0A-4DF8-B57A-D0A81C8E18A8}" srcOrd="1" destOrd="0" parTransId="{E82F4B37-82F0-450A-9970-A89E28EFC646}" sibTransId="{1E11BBA4-11BA-4325-8401-841C762BEF09}"/>
    <dgm:cxn modelId="{CAF24B95-494C-45BC-A0A4-1A4B7A1B34F0}" type="presOf" srcId="{697647DA-64FB-4712-A2FB-C3E814627927}" destId="{757399E5-D45A-45F0-95A5-328D6306A391}" srcOrd="0" destOrd="0" presId="urn:microsoft.com/office/officeart/2005/8/layout/radial6"/>
    <dgm:cxn modelId="{462F06D0-9B22-4638-A0E7-79029DC91E87}" srcId="{1AC758EF-72FF-47FE-90DA-43EBEECFACBF}" destId="{B0DA4A4F-A23F-48E6-B45E-1EE916A2E8F1}" srcOrd="0" destOrd="0" parTransId="{F85B76A0-8D6F-4323-9E6E-3138EA6B487E}" sibTransId="{9DFBBD75-96CF-4BD5-B016-C87C03DB552F}"/>
    <dgm:cxn modelId="{9B3699FB-878A-46F4-9C06-C1262D32E06B}" type="presOf" srcId="{1E11BBA4-11BA-4325-8401-841C762BEF09}" destId="{B67C8CD5-FA1D-4939-90AB-D12990D4518C}" srcOrd="0" destOrd="0" presId="urn:microsoft.com/office/officeart/2005/8/layout/radial6"/>
    <dgm:cxn modelId="{77870B84-2B91-48E6-9FA5-B40DCA62F591}" type="presOf" srcId="{7B7DFF11-6230-41BD-A964-99E29081370F}" destId="{35A64ECF-E70F-487B-834E-38295BECECC2}" srcOrd="0" destOrd="0" presId="urn:microsoft.com/office/officeart/2005/8/layout/radial6"/>
    <dgm:cxn modelId="{663B9E2A-31E9-4FEE-B366-911E23A82B20}" type="presParOf" srcId="{30C2D92B-937F-446E-82DA-E77B84E08E17}" destId="{9DB25E74-2213-4EB1-A678-69CC93FE4AFD}" srcOrd="0" destOrd="0" presId="urn:microsoft.com/office/officeart/2005/8/layout/radial6"/>
    <dgm:cxn modelId="{A5352390-119E-4375-93CD-D944209ED012}" type="presParOf" srcId="{30C2D92B-937F-446E-82DA-E77B84E08E17}" destId="{14561F7D-6A2C-42D0-894C-C9B06841142D}" srcOrd="1" destOrd="0" presId="urn:microsoft.com/office/officeart/2005/8/layout/radial6"/>
    <dgm:cxn modelId="{ACA844D1-2ED1-4C4F-9C80-5D2BE265A511}" type="presParOf" srcId="{30C2D92B-937F-446E-82DA-E77B84E08E17}" destId="{FE8D5C41-BB79-4FB0-BA18-EDDCD1DF32C0}" srcOrd="2" destOrd="0" presId="urn:microsoft.com/office/officeart/2005/8/layout/radial6"/>
    <dgm:cxn modelId="{D0591900-E583-42D9-ABBC-1560FBEF3760}" type="presParOf" srcId="{30C2D92B-937F-446E-82DA-E77B84E08E17}" destId="{A77E19B7-5D00-4F85-9211-C778F13F6B94}" srcOrd="3" destOrd="0" presId="urn:microsoft.com/office/officeart/2005/8/layout/radial6"/>
    <dgm:cxn modelId="{593ECCAC-A702-4555-8DB7-8C1639A5E3A9}" type="presParOf" srcId="{30C2D92B-937F-446E-82DA-E77B84E08E17}" destId="{02519D78-572B-47B9-AB52-8893349C48A9}" srcOrd="4" destOrd="0" presId="urn:microsoft.com/office/officeart/2005/8/layout/radial6"/>
    <dgm:cxn modelId="{52D57EA6-44BA-4EE0-8933-37368D953571}" type="presParOf" srcId="{30C2D92B-937F-446E-82DA-E77B84E08E17}" destId="{53829C51-DDFD-4490-94F6-B1F54716CE51}" srcOrd="5" destOrd="0" presId="urn:microsoft.com/office/officeart/2005/8/layout/radial6"/>
    <dgm:cxn modelId="{B21D654C-C06B-47DA-9EFF-54411FEED9AE}" type="presParOf" srcId="{30C2D92B-937F-446E-82DA-E77B84E08E17}" destId="{B67C8CD5-FA1D-4939-90AB-D12990D4518C}" srcOrd="6" destOrd="0" presId="urn:microsoft.com/office/officeart/2005/8/layout/radial6"/>
    <dgm:cxn modelId="{7923274F-B94E-4933-8681-137BB5375397}" type="presParOf" srcId="{30C2D92B-937F-446E-82DA-E77B84E08E17}" destId="{30C1D810-1698-4C20-B645-3F854B46BC60}" srcOrd="7" destOrd="0" presId="urn:microsoft.com/office/officeart/2005/8/layout/radial6"/>
    <dgm:cxn modelId="{C17BC1AC-0A9E-42EC-9259-BEF90D5F2775}" type="presParOf" srcId="{30C2D92B-937F-446E-82DA-E77B84E08E17}" destId="{8636F818-95B3-4AFD-B9BA-BC7FC4872CD2}" srcOrd="8" destOrd="0" presId="urn:microsoft.com/office/officeart/2005/8/layout/radial6"/>
    <dgm:cxn modelId="{183F841D-B2BE-4B31-9835-C7398EA67969}" type="presParOf" srcId="{30C2D92B-937F-446E-82DA-E77B84E08E17}" destId="{35A64ECF-E70F-487B-834E-38295BECECC2}" srcOrd="9" destOrd="0" presId="urn:microsoft.com/office/officeart/2005/8/layout/radial6"/>
    <dgm:cxn modelId="{9A166BF7-BD4A-49F5-AF95-A9D535A273A8}" type="presParOf" srcId="{30C2D92B-937F-446E-82DA-E77B84E08E17}" destId="{B1411CBD-A8DC-4B94-A8E3-0372CB524751}" srcOrd="10" destOrd="0" presId="urn:microsoft.com/office/officeart/2005/8/layout/radial6"/>
    <dgm:cxn modelId="{F7DE8052-B5B5-4655-801C-019EF481E988}" type="presParOf" srcId="{30C2D92B-937F-446E-82DA-E77B84E08E17}" destId="{E215C56D-E32C-42ED-A5F2-A23BEB727762}" srcOrd="11" destOrd="0" presId="urn:microsoft.com/office/officeart/2005/8/layout/radial6"/>
    <dgm:cxn modelId="{D855B243-2C0B-4D01-9BCD-95608A1E4457}" type="presParOf" srcId="{30C2D92B-937F-446E-82DA-E77B84E08E17}" destId="{699E44A7-8DCE-4357-9F5B-39A3476D21F5}" srcOrd="12" destOrd="0" presId="urn:microsoft.com/office/officeart/2005/8/layout/radial6"/>
    <dgm:cxn modelId="{A8058E01-0394-4616-AF0C-208380A99362}" type="presParOf" srcId="{30C2D92B-937F-446E-82DA-E77B84E08E17}" destId="{79096A65-E275-4494-8008-6D4B1E47F975}" srcOrd="13" destOrd="0" presId="urn:microsoft.com/office/officeart/2005/8/layout/radial6"/>
    <dgm:cxn modelId="{EFAEF146-78F7-455F-81A8-DC18FBA655E5}" type="presParOf" srcId="{30C2D92B-937F-446E-82DA-E77B84E08E17}" destId="{321AD915-D72B-4CB9-913B-CC84577199A4}" srcOrd="14" destOrd="0" presId="urn:microsoft.com/office/officeart/2005/8/layout/radial6"/>
    <dgm:cxn modelId="{A7C75C40-5A4E-47FC-ABD9-69D9A0E9AE29}" type="presParOf" srcId="{30C2D92B-937F-446E-82DA-E77B84E08E17}" destId="{757399E5-D45A-45F0-95A5-328D6306A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96198-89D2-42CE-AC00-01038D671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2FBCF-AC65-4292-9D91-B3710EB50ACA}">
      <dgm:prSet phldrT="[Text]"/>
      <dgm:spPr>
        <a:solidFill>
          <a:srgbClr val="254B8E"/>
        </a:solidFill>
      </dgm:spPr>
      <dgm:t>
        <a:bodyPr/>
        <a:lstStyle/>
        <a:p>
          <a:r>
            <a:rPr lang="en-US" dirty="0" smtClean="0"/>
            <a:t>Cognitive</a:t>
          </a:r>
          <a:endParaRPr lang="en-US" dirty="0"/>
        </a:p>
      </dgm:t>
    </dgm:pt>
    <dgm:pt modelId="{07CF0AD4-0A72-4925-A317-9114DFE08482}" type="parTrans" cxnId="{786A6A08-A93B-4B54-B2FE-6D9D58B2B291}">
      <dgm:prSet/>
      <dgm:spPr/>
      <dgm:t>
        <a:bodyPr/>
        <a:lstStyle/>
        <a:p>
          <a:endParaRPr lang="en-US"/>
        </a:p>
      </dgm:t>
    </dgm:pt>
    <dgm:pt modelId="{4A271182-C988-4008-B1D7-E2AF40950AFF}" type="sibTrans" cxnId="{786A6A08-A93B-4B54-B2FE-6D9D58B2B291}">
      <dgm:prSet/>
      <dgm:spPr/>
      <dgm:t>
        <a:bodyPr/>
        <a:lstStyle/>
        <a:p>
          <a:endParaRPr lang="en-US"/>
        </a:p>
      </dgm:t>
    </dgm:pt>
    <dgm:pt modelId="{31B1E274-E7E2-4949-BF48-F6FA3AE94BE4}">
      <dgm:prSet phldrT="[Text]"/>
      <dgm:spPr>
        <a:solidFill>
          <a:srgbClr val="254B8E"/>
        </a:solidFill>
      </dgm:spPr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021FD429-E455-4ED8-B6F4-A4CD6C3964AF}" type="parTrans" cxnId="{DF5FE437-5001-42F3-A1E6-469A2FC94F38}">
      <dgm:prSet/>
      <dgm:spPr/>
      <dgm:t>
        <a:bodyPr/>
        <a:lstStyle/>
        <a:p>
          <a:endParaRPr lang="en-US"/>
        </a:p>
      </dgm:t>
    </dgm:pt>
    <dgm:pt modelId="{6BDC4AC7-E3B5-4B12-B63A-A6B99822E8E3}" type="sibTrans" cxnId="{DF5FE437-5001-42F3-A1E6-469A2FC94F38}">
      <dgm:prSet/>
      <dgm:spPr/>
      <dgm:t>
        <a:bodyPr/>
        <a:lstStyle/>
        <a:p>
          <a:endParaRPr lang="en-US"/>
        </a:p>
      </dgm:t>
    </dgm:pt>
    <dgm:pt modelId="{BD5A3977-5E04-4664-9589-7BF4B2C1DB67}">
      <dgm:prSet/>
      <dgm:spPr>
        <a:solidFill>
          <a:srgbClr val="254B8E"/>
        </a:solidFill>
      </dgm:spPr>
      <dgm:t>
        <a:bodyPr/>
        <a:lstStyle/>
        <a:p>
          <a:r>
            <a:rPr lang="en-US" dirty="0" smtClean="0"/>
            <a:t>Home Safety</a:t>
          </a:r>
          <a:endParaRPr lang="en-US" dirty="0"/>
        </a:p>
      </dgm:t>
    </dgm:pt>
    <dgm:pt modelId="{FC071F64-6483-4070-97E2-2C45CEBE3D95}" type="parTrans" cxnId="{A1022C46-0E35-491C-8654-056E551CDA5C}">
      <dgm:prSet/>
      <dgm:spPr/>
      <dgm:t>
        <a:bodyPr/>
        <a:lstStyle/>
        <a:p>
          <a:endParaRPr lang="en-US"/>
        </a:p>
      </dgm:t>
    </dgm:pt>
    <dgm:pt modelId="{32E0D9E4-6F9D-435B-B71D-5A48CF2AFCBA}" type="sibTrans" cxnId="{A1022C46-0E35-491C-8654-056E551CDA5C}">
      <dgm:prSet/>
      <dgm:spPr/>
      <dgm:t>
        <a:bodyPr/>
        <a:lstStyle/>
        <a:p>
          <a:endParaRPr lang="en-US"/>
        </a:p>
      </dgm:t>
    </dgm:pt>
    <dgm:pt modelId="{023688FB-E755-4B9C-A3FA-2523AE30EC18}">
      <dgm:prSet/>
      <dgm:spPr>
        <a:solidFill>
          <a:srgbClr val="254B8E"/>
        </a:solidFill>
      </dgm:spPr>
      <dgm:t>
        <a:bodyPr/>
        <a:lstStyle/>
        <a:p>
          <a:r>
            <a:rPr lang="en-US" dirty="0" smtClean="0"/>
            <a:t>Medical care</a:t>
          </a:r>
          <a:endParaRPr lang="en-US" dirty="0"/>
        </a:p>
      </dgm:t>
    </dgm:pt>
    <dgm:pt modelId="{DE1134AF-6DC8-4E64-99D9-C4E4CF9D5EE7}" type="parTrans" cxnId="{4F10A0AC-73DE-4D3F-847D-EF6D7CC1CD51}">
      <dgm:prSet/>
      <dgm:spPr/>
      <dgm:t>
        <a:bodyPr/>
        <a:lstStyle/>
        <a:p>
          <a:endParaRPr lang="en-US"/>
        </a:p>
      </dgm:t>
    </dgm:pt>
    <dgm:pt modelId="{760112EB-39E9-49A6-A9AC-9A3C557D2829}" type="sibTrans" cxnId="{4F10A0AC-73DE-4D3F-847D-EF6D7CC1CD51}">
      <dgm:prSet/>
      <dgm:spPr/>
      <dgm:t>
        <a:bodyPr/>
        <a:lstStyle/>
        <a:p>
          <a:endParaRPr lang="en-US"/>
        </a:p>
      </dgm:t>
    </dgm:pt>
    <dgm:pt modelId="{F80B299F-061A-4567-997B-8EFAE63DE506}">
      <dgm:prSet/>
      <dgm:spPr>
        <a:solidFill>
          <a:srgbClr val="254B8E"/>
        </a:solidFill>
      </dgm:spPr>
      <dgm:t>
        <a:bodyPr/>
        <a:lstStyle/>
        <a:p>
          <a:r>
            <a:rPr lang="en-US" dirty="0" smtClean="0"/>
            <a:t>Activity/Daily Living</a:t>
          </a:r>
          <a:endParaRPr lang="en-US" dirty="0"/>
        </a:p>
      </dgm:t>
    </dgm:pt>
    <dgm:pt modelId="{B595A8A2-D967-4989-9026-6305ECB44607}" type="parTrans" cxnId="{6D81061A-8F73-417D-8072-6DC8A1BA289D}">
      <dgm:prSet/>
      <dgm:spPr/>
      <dgm:t>
        <a:bodyPr/>
        <a:lstStyle/>
        <a:p>
          <a:endParaRPr lang="en-US"/>
        </a:p>
      </dgm:t>
    </dgm:pt>
    <dgm:pt modelId="{3109D1A6-8117-4933-A1CE-283E2929738F}" type="sibTrans" cxnId="{6D81061A-8F73-417D-8072-6DC8A1BA289D}">
      <dgm:prSet/>
      <dgm:spPr/>
      <dgm:t>
        <a:bodyPr/>
        <a:lstStyle/>
        <a:p>
          <a:endParaRPr lang="en-US"/>
        </a:p>
      </dgm:t>
    </dgm:pt>
    <dgm:pt modelId="{8A96721F-F83A-4E0B-8197-DE6FBA58B210}">
      <dgm:prSet/>
      <dgm:spPr>
        <a:solidFill>
          <a:srgbClr val="254B8E"/>
        </a:solidFill>
      </dgm:spPr>
      <dgm:t>
        <a:bodyPr/>
        <a:lstStyle/>
        <a:p>
          <a:r>
            <a:rPr lang="en-US" dirty="0" smtClean="0"/>
            <a:t>Legal/Adv. Care </a:t>
          </a:r>
          <a:endParaRPr lang="en-US" dirty="0"/>
        </a:p>
      </dgm:t>
    </dgm:pt>
    <dgm:pt modelId="{73C20ADC-E284-47E5-8063-6163DAA422D8}" type="parTrans" cxnId="{86244C5A-526A-4097-A5C5-CA2381ACCABF}">
      <dgm:prSet/>
      <dgm:spPr/>
      <dgm:t>
        <a:bodyPr/>
        <a:lstStyle/>
        <a:p>
          <a:endParaRPr lang="en-US"/>
        </a:p>
      </dgm:t>
    </dgm:pt>
    <dgm:pt modelId="{4A1C5849-9744-4B65-B634-9A4847B1DCD2}" type="sibTrans" cxnId="{86244C5A-526A-4097-A5C5-CA2381ACCABF}">
      <dgm:prSet/>
      <dgm:spPr/>
      <dgm:t>
        <a:bodyPr/>
        <a:lstStyle/>
        <a:p>
          <a:endParaRPr lang="en-US"/>
        </a:p>
      </dgm:t>
    </dgm:pt>
    <dgm:pt modelId="{420D9EAA-4EBB-4805-BE45-754A3FBEE781}">
      <dgm:prSet/>
      <dgm:spPr>
        <a:solidFill>
          <a:srgbClr val="254B8E"/>
        </a:solidFill>
      </dgm:spPr>
      <dgm:t>
        <a:bodyPr/>
        <a:lstStyle/>
        <a:p>
          <a:r>
            <a:rPr lang="en-US" dirty="0" smtClean="0"/>
            <a:t>Care Financing</a:t>
          </a:r>
          <a:endParaRPr lang="en-US" dirty="0"/>
        </a:p>
      </dgm:t>
    </dgm:pt>
    <dgm:pt modelId="{2FD3EA0D-6458-4DA5-A585-543B08C0DD66}" type="parTrans" cxnId="{2ABCFD7D-8C89-4519-9918-9F3BCE1C58D4}">
      <dgm:prSet/>
      <dgm:spPr/>
      <dgm:t>
        <a:bodyPr/>
        <a:lstStyle/>
        <a:p>
          <a:endParaRPr lang="en-US"/>
        </a:p>
      </dgm:t>
    </dgm:pt>
    <dgm:pt modelId="{B848C45D-D61F-431B-8A59-C195B806134A}" type="sibTrans" cxnId="{2ABCFD7D-8C89-4519-9918-9F3BCE1C58D4}">
      <dgm:prSet/>
      <dgm:spPr/>
      <dgm:t>
        <a:bodyPr/>
        <a:lstStyle/>
        <a:p>
          <a:endParaRPr lang="en-US"/>
        </a:p>
      </dgm:t>
    </dgm:pt>
    <dgm:pt modelId="{61E2E517-A09B-42C0-B512-68B2FFE4C1F7}">
      <dgm:prSet/>
      <dgm:spPr>
        <a:solidFill>
          <a:srgbClr val="3061BA"/>
        </a:solidFill>
      </dgm:spPr>
      <dgm:t>
        <a:bodyPr/>
        <a:lstStyle/>
        <a:p>
          <a:r>
            <a:rPr lang="en-US" dirty="0" smtClean="0"/>
            <a:t>CG education</a:t>
          </a:r>
          <a:endParaRPr lang="en-US" dirty="0"/>
        </a:p>
      </dgm:t>
    </dgm:pt>
    <dgm:pt modelId="{E42242DC-D244-4E6E-90FC-F01A752C8191}" type="parTrans" cxnId="{EBF97894-B1B8-456E-A2B8-92288C2B264B}">
      <dgm:prSet/>
      <dgm:spPr/>
      <dgm:t>
        <a:bodyPr/>
        <a:lstStyle/>
        <a:p>
          <a:endParaRPr lang="en-US"/>
        </a:p>
      </dgm:t>
    </dgm:pt>
    <dgm:pt modelId="{282FB165-FA94-4E3D-A3D0-457149F6AE8E}" type="sibTrans" cxnId="{EBF97894-B1B8-456E-A2B8-92288C2B264B}">
      <dgm:prSet/>
      <dgm:spPr/>
      <dgm:t>
        <a:bodyPr/>
        <a:lstStyle/>
        <a:p>
          <a:endParaRPr lang="en-US"/>
        </a:p>
      </dgm:t>
    </dgm:pt>
    <dgm:pt modelId="{EB7B6934-B3E2-4AD4-A8BD-C464ABB5354E}">
      <dgm:prSet/>
      <dgm:spPr>
        <a:solidFill>
          <a:srgbClr val="3061BA"/>
        </a:solidFill>
      </dgm:spPr>
      <dgm:t>
        <a:bodyPr/>
        <a:lstStyle/>
        <a:p>
          <a:r>
            <a:rPr lang="en-US" dirty="0" smtClean="0"/>
            <a:t>CG Skills Training</a:t>
          </a:r>
          <a:endParaRPr lang="en-US" dirty="0"/>
        </a:p>
      </dgm:t>
    </dgm:pt>
    <dgm:pt modelId="{EF53D4C4-F2EF-4166-B4EA-607EE41F25CE}" type="parTrans" cxnId="{BCC93F0A-9C42-4E53-A070-43EFD25C2330}">
      <dgm:prSet/>
      <dgm:spPr/>
      <dgm:t>
        <a:bodyPr/>
        <a:lstStyle/>
        <a:p>
          <a:endParaRPr lang="en-US"/>
        </a:p>
      </dgm:t>
    </dgm:pt>
    <dgm:pt modelId="{A38995DE-B7C2-430D-B5DC-5B964EC28CD3}" type="sibTrans" cxnId="{BCC93F0A-9C42-4E53-A070-43EFD25C2330}">
      <dgm:prSet/>
      <dgm:spPr/>
      <dgm:t>
        <a:bodyPr/>
        <a:lstStyle/>
        <a:p>
          <a:endParaRPr lang="en-US"/>
        </a:p>
      </dgm:t>
    </dgm:pt>
    <dgm:pt modelId="{F103719A-BB64-4359-815D-1C51E07FB9F7}">
      <dgm:prSet/>
      <dgm:spPr>
        <a:solidFill>
          <a:srgbClr val="3061BA"/>
        </a:solidFill>
      </dgm:spPr>
      <dgm:t>
        <a:bodyPr/>
        <a:lstStyle/>
        <a:p>
          <a:r>
            <a:rPr lang="en-US" dirty="0" smtClean="0"/>
            <a:t>Medical care</a:t>
          </a:r>
          <a:endParaRPr lang="en-US" dirty="0"/>
        </a:p>
      </dgm:t>
    </dgm:pt>
    <dgm:pt modelId="{5D43C784-CF45-4E5F-8E52-09D96503499A}" type="parTrans" cxnId="{2EC859F9-5C69-41D5-AF55-AC34E3F5C3F5}">
      <dgm:prSet/>
      <dgm:spPr/>
      <dgm:t>
        <a:bodyPr/>
        <a:lstStyle/>
        <a:p>
          <a:endParaRPr lang="en-US"/>
        </a:p>
      </dgm:t>
    </dgm:pt>
    <dgm:pt modelId="{A411DE7C-C6F7-42C1-9F98-B7DBA489A3B1}" type="sibTrans" cxnId="{2EC859F9-5C69-41D5-AF55-AC34E3F5C3F5}">
      <dgm:prSet/>
      <dgm:spPr/>
      <dgm:t>
        <a:bodyPr/>
        <a:lstStyle/>
        <a:p>
          <a:endParaRPr lang="en-US"/>
        </a:p>
      </dgm:t>
    </dgm:pt>
    <dgm:pt modelId="{F58F164D-1971-4C95-A1ED-20D9BA1D0CB6}">
      <dgm:prSet/>
      <dgm:spPr>
        <a:solidFill>
          <a:srgbClr val="3061BA"/>
        </a:solidFill>
      </dgm:spPr>
      <dgm:t>
        <a:bodyPr/>
        <a:lstStyle/>
        <a:p>
          <a:r>
            <a:rPr lang="en-US" dirty="0" smtClean="0"/>
            <a:t>Mental health care</a:t>
          </a:r>
          <a:endParaRPr lang="en-US" dirty="0"/>
        </a:p>
      </dgm:t>
    </dgm:pt>
    <dgm:pt modelId="{5624F442-8F2B-483B-971F-709C9E71C1B0}" type="parTrans" cxnId="{20FB94ED-9070-4616-A7E8-887DA4FA236E}">
      <dgm:prSet/>
      <dgm:spPr/>
      <dgm:t>
        <a:bodyPr/>
        <a:lstStyle/>
        <a:p>
          <a:endParaRPr lang="en-US"/>
        </a:p>
      </dgm:t>
    </dgm:pt>
    <dgm:pt modelId="{5B315C52-394E-4EDD-88C6-8769115CBEC3}" type="sibTrans" cxnId="{20FB94ED-9070-4616-A7E8-887DA4FA236E}">
      <dgm:prSet/>
      <dgm:spPr/>
      <dgm:t>
        <a:bodyPr/>
        <a:lstStyle/>
        <a:p>
          <a:endParaRPr lang="en-US"/>
        </a:p>
      </dgm:t>
    </dgm:pt>
    <dgm:pt modelId="{2B5405E4-BBAA-4A9F-AFAF-C89A92C0DEDD}">
      <dgm:prSet/>
      <dgm:spPr>
        <a:solidFill>
          <a:srgbClr val="3061BA"/>
        </a:solidFill>
      </dgm:spPr>
      <dgm:t>
        <a:bodyPr/>
        <a:lstStyle/>
        <a:p>
          <a:r>
            <a:rPr lang="en-US" dirty="0" smtClean="0"/>
            <a:t>Informal supports</a:t>
          </a:r>
          <a:endParaRPr lang="en-US" dirty="0"/>
        </a:p>
      </dgm:t>
    </dgm:pt>
    <dgm:pt modelId="{E826DC25-3231-4F07-BB51-FCBEB4CECC65}" type="parTrans" cxnId="{DD86AFD6-CD28-44C3-BDF8-2F4FC97A1DD0}">
      <dgm:prSet/>
      <dgm:spPr/>
      <dgm:t>
        <a:bodyPr/>
        <a:lstStyle/>
        <a:p>
          <a:endParaRPr lang="en-US"/>
        </a:p>
      </dgm:t>
    </dgm:pt>
    <dgm:pt modelId="{732FFF24-F078-4B64-A700-9CE8AC7C9C4E}" type="sibTrans" cxnId="{DD86AFD6-CD28-44C3-BDF8-2F4FC97A1DD0}">
      <dgm:prSet/>
      <dgm:spPr/>
      <dgm:t>
        <a:bodyPr/>
        <a:lstStyle/>
        <a:p>
          <a:endParaRPr lang="en-US"/>
        </a:p>
      </dgm:t>
    </dgm:pt>
    <dgm:pt modelId="{F945FA60-50E7-4246-8643-D4DF05C3E529}">
      <dgm:prSet/>
      <dgm:spPr>
        <a:solidFill>
          <a:srgbClr val="3061BA"/>
        </a:solidFill>
      </dgm:spPr>
      <dgm:t>
        <a:bodyPr/>
        <a:lstStyle/>
        <a:p>
          <a:r>
            <a:rPr lang="en-US" dirty="0" smtClean="0"/>
            <a:t>Legal</a:t>
          </a:r>
          <a:endParaRPr lang="en-US" dirty="0"/>
        </a:p>
      </dgm:t>
    </dgm:pt>
    <dgm:pt modelId="{011E9410-901D-4E00-9173-8515E3545FE1}" type="parTrans" cxnId="{A6F90417-4F8D-4E82-91F2-4313A5CECCE3}">
      <dgm:prSet/>
      <dgm:spPr/>
      <dgm:t>
        <a:bodyPr/>
        <a:lstStyle/>
        <a:p>
          <a:endParaRPr lang="en-US"/>
        </a:p>
      </dgm:t>
    </dgm:pt>
    <dgm:pt modelId="{C2337899-6572-4229-AF29-9D252A29AE39}" type="sibTrans" cxnId="{A6F90417-4F8D-4E82-91F2-4313A5CECCE3}">
      <dgm:prSet/>
      <dgm:spPr/>
      <dgm:t>
        <a:bodyPr/>
        <a:lstStyle/>
        <a:p>
          <a:endParaRPr lang="en-US"/>
        </a:p>
      </dgm:t>
    </dgm:pt>
    <dgm:pt modelId="{23C20ACC-C3E3-4BFB-889D-3D45A0596E62}" type="pres">
      <dgm:prSet presAssocID="{14796198-89D2-42CE-AC00-01038D671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A2CD6-1134-4583-8C82-57216E1343C9}" type="pres">
      <dgm:prSet presAssocID="{E7F2FBCF-AC65-4292-9D91-B3710EB50ACA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5C3BC-67BE-4C2A-A122-535793714DF7}" type="pres">
      <dgm:prSet presAssocID="{4A271182-C988-4008-B1D7-E2AF40950AFF}" presName="spacer" presStyleCnt="0"/>
      <dgm:spPr/>
    </dgm:pt>
    <dgm:pt modelId="{B5251FEC-3BFD-4CAF-A617-61203FC668FE}" type="pres">
      <dgm:prSet presAssocID="{31B1E274-E7E2-4949-BF48-F6FA3AE94BE4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5AAEB-C47D-437C-8033-1FAE90D053A2}" type="pres">
      <dgm:prSet presAssocID="{6BDC4AC7-E3B5-4B12-B63A-A6B99822E8E3}" presName="spacer" presStyleCnt="0"/>
      <dgm:spPr/>
    </dgm:pt>
    <dgm:pt modelId="{AEAA8A35-45AC-465C-9843-40CF68B4AB79}" type="pres">
      <dgm:prSet presAssocID="{BD5A3977-5E04-4664-9589-7BF4B2C1DB67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452C-518B-4729-BDFB-36185FA63931}" type="pres">
      <dgm:prSet presAssocID="{32E0D9E4-6F9D-435B-B71D-5A48CF2AFCBA}" presName="spacer" presStyleCnt="0"/>
      <dgm:spPr/>
    </dgm:pt>
    <dgm:pt modelId="{4648A850-AE9E-4745-B965-3CE4139E1DE0}" type="pres">
      <dgm:prSet presAssocID="{023688FB-E755-4B9C-A3FA-2523AE30EC18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8B949-9A1E-40AF-BE29-FC0E065A45AE}" type="pres">
      <dgm:prSet presAssocID="{760112EB-39E9-49A6-A9AC-9A3C557D2829}" presName="spacer" presStyleCnt="0"/>
      <dgm:spPr/>
    </dgm:pt>
    <dgm:pt modelId="{D4CA6CE9-6932-4986-AC31-28218BB80CE1}" type="pres">
      <dgm:prSet presAssocID="{F80B299F-061A-4567-997B-8EFAE63DE506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E37A2-4BF8-4647-A728-3149C63690B8}" type="pres">
      <dgm:prSet presAssocID="{3109D1A6-8117-4933-A1CE-283E2929738F}" presName="spacer" presStyleCnt="0"/>
      <dgm:spPr/>
    </dgm:pt>
    <dgm:pt modelId="{10721914-19B0-438E-9EC8-92CE5D7287C1}" type="pres">
      <dgm:prSet presAssocID="{8A96721F-F83A-4E0B-8197-DE6FBA58B210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1C11E-3F99-42B1-B923-016249B5A85F}" type="pres">
      <dgm:prSet presAssocID="{4A1C5849-9744-4B65-B634-9A4847B1DCD2}" presName="spacer" presStyleCnt="0"/>
      <dgm:spPr/>
    </dgm:pt>
    <dgm:pt modelId="{4123CF3F-2352-460B-9B2F-B2FEC294BF17}" type="pres">
      <dgm:prSet presAssocID="{420D9EAA-4EBB-4805-BE45-754A3FBEE781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29142-3194-4C64-A3F7-C234B2B3D93D}" type="pres">
      <dgm:prSet presAssocID="{B848C45D-D61F-431B-8A59-C195B806134A}" presName="spacer" presStyleCnt="0"/>
      <dgm:spPr/>
    </dgm:pt>
    <dgm:pt modelId="{5AD00F0A-977C-42CF-A64F-E82B8599BA29}" type="pres">
      <dgm:prSet presAssocID="{61E2E517-A09B-42C0-B512-68B2FFE4C1F7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DB325-D0AD-42C3-859F-930F81BFA7BE}" type="pres">
      <dgm:prSet presAssocID="{282FB165-FA94-4E3D-A3D0-457149F6AE8E}" presName="spacer" presStyleCnt="0"/>
      <dgm:spPr/>
    </dgm:pt>
    <dgm:pt modelId="{ED994430-E42E-48F4-A9E1-0B1F25B7CF13}" type="pres">
      <dgm:prSet presAssocID="{EB7B6934-B3E2-4AD4-A8BD-C464ABB5354E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BEA93-EAA6-4F26-B735-53C79FE8098C}" type="pres">
      <dgm:prSet presAssocID="{A38995DE-B7C2-430D-B5DC-5B964EC28CD3}" presName="spacer" presStyleCnt="0"/>
      <dgm:spPr/>
    </dgm:pt>
    <dgm:pt modelId="{5C37861E-8E5A-4F83-AA39-2B5F22741CEF}" type="pres">
      <dgm:prSet presAssocID="{F103719A-BB64-4359-815D-1C51E07FB9F7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051A2-C9EB-4B3A-9A90-3A76DF744909}" type="pres">
      <dgm:prSet presAssocID="{A411DE7C-C6F7-42C1-9F98-B7DBA489A3B1}" presName="spacer" presStyleCnt="0"/>
      <dgm:spPr/>
    </dgm:pt>
    <dgm:pt modelId="{300C7A89-9801-44FC-9468-FBE45366DA6A}" type="pres">
      <dgm:prSet presAssocID="{F58F164D-1971-4C95-A1ED-20D9BA1D0CB6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FDDFA-8D0E-498D-ABCD-F855233E19B3}" type="pres">
      <dgm:prSet presAssocID="{5B315C52-394E-4EDD-88C6-8769115CBEC3}" presName="spacer" presStyleCnt="0"/>
      <dgm:spPr/>
    </dgm:pt>
    <dgm:pt modelId="{DDD1C12B-EF58-4637-ABA3-0E1851F76574}" type="pres">
      <dgm:prSet presAssocID="{2B5405E4-BBAA-4A9F-AFAF-C89A92C0DEDD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06D81-7F0F-484F-A862-FA602C8490F3}" type="pres">
      <dgm:prSet presAssocID="{732FFF24-F078-4B64-A700-9CE8AC7C9C4E}" presName="spacer" presStyleCnt="0"/>
      <dgm:spPr/>
    </dgm:pt>
    <dgm:pt modelId="{40427D42-70AD-4223-BD62-C2BFB4FF6E99}" type="pres">
      <dgm:prSet presAssocID="{F945FA60-50E7-4246-8643-D4DF05C3E529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C83D6-72B1-44ED-B1F3-AD2A4B70351E}" type="presOf" srcId="{BD5A3977-5E04-4664-9589-7BF4B2C1DB67}" destId="{AEAA8A35-45AC-465C-9843-40CF68B4AB79}" srcOrd="0" destOrd="0" presId="urn:microsoft.com/office/officeart/2005/8/layout/vList2"/>
    <dgm:cxn modelId="{BC7CA6BD-257E-4154-9D82-6EAA591533C9}" type="presOf" srcId="{420D9EAA-4EBB-4805-BE45-754A3FBEE781}" destId="{4123CF3F-2352-460B-9B2F-B2FEC294BF17}" srcOrd="0" destOrd="0" presId="urn:microsoft.com/office/officeart/2005/8/layout/vList2"/>
    <dgm:cxn modelId="{DF5FE437-5001-42F3-A1E6-469A2FC94F38}" srcId="{14796198-89D2-42CE-AC00-01038D67126F}" destId="{31B1E274-E7E2-4949-BF48-F6FA3AE94BE4}" srcOrd="1" destOrd="0" parTransId="{021FD429-E455-4ED8-B6F4-A4CD6C3964AF}" sibTransId="{6BDC4AC7-E3B5-4B12-B63A-A6B99822E8E3}"/>
    <dgm:cxn modelId="{375768FC-52CF-4F6D-BB0A-57DFE1FC09F4}" type="presOf" srcId="{F945FA60-50E7-4246-8643-D4DF05C3E529}" destId="{40427D42-70AD-4223-BD62-C2BFB4FF6E99}" srcOrd="0" destOrd="0" presId="urn:microsoft.com/office/officeart/2005/8/layout/vList2"/>
    <dgm:cxn modelId="{3688D55E-C323-4F99-BAE5-C185A2B9DD8F}" type="presOf" srcId="{31B1E274-E7E2-4949-BF48-F6FA3AE94BE4}" destId="{B5251FEC-3BFD-4CAF-A617-61203FC668FE}" srcOrd="0" destOrd="0" presId="urn:microsoft.com/office/officeart/2005/8/layout/vList2"/>
    <dgm:cxn modelId="{DD86AFD6-CD28-44C3-BDF8-2F4FC97A1DD0}" srcId="{14796198-89D2-42CE-AC00-01038D67126F}" destId="{2B5405E4-BBAA-4A9F-AFAF-C89A92C0DEDD}" srcOrd="11" destOrd="0" parTransId="{E826DC25-3231-4F07-BB51-FCBEB4CECC65}" sibTransId="{732FFF24-F078-4B64-A700-9CE8AC7C9C4E}"/>
    <dgm:cxn modelId="{2ABCFD7D-8C89-4519-9918-9F3BCE1C58D4}" srcId="{14796198-89D2-42CE-AC00-01038D67126F}" destId="{420D9EAA-4EBB-4805-BE45-754A3FBEE781}" srcOrd="6" destOrd="0" parTransId="{2FD3EA0D-6458-4DA5-A585-543B08C0DD66}" sibTransId="{B848C45D-D61F-431B-8A59-C195B806134A}"/>
    <dgm:cxn modelId="{A1022C46-0E35-491C-8654-056E551CDA5C}" srcId="{14796198-89D2-42CE-AC00-01038D67126F}" destId="{BD5A3977-5E04-4664-9589-7BF4B2C1DB67}" srcOrd="2" destOrd="0" parTransId="{FC071F64-6483-4070-97E2-2C45CEBE3D95}" sibTransId="{32E0D9E4-6F9D-435B-B71D-5A48CF2AFCBA}"/>
    <dgm:cxn modelId="{EBF97894-B1B8-456E-A2B8-92288C2B264B}" srcId="{14796198-89D2-42CE-AC00-01038D67126F}" destId="{61E2E517-A09B-42C0-B512-68B2FFE4C1F7}" srcOrd="7" destOrd="0" parTransId="{E42242DC-D244-4E6E-90FC-F01A752C8191}" sibTransId="{282FB165-FA94-4E3D-A3D0-457149F6AE8E}"/>
    <dgm:cxn modelId="{86244C5A-526A-4097-A5C5-CA2381ACCABF}" srcId="{14796198-89D2-42CE-AC00-01038D67126F}" destId="{8A96721F-F83A-4E0B-8197-DE6FBA58B210}" srcOrd="5" destOrd="0" parTransId="{73C20ADC-E284-47E5-8063-6163DAA422D8}" sibTransId="{4A1C5849-9744-4B65-B634-9A4847B1DCD2}"/>
    <dgm:cxn modelId="{BCC93F0A-9C42-4E53-A070-43EFD25C2330}" srcId="{14796198-89D2-42CE-AC00-01038D67126F}" destId="{EB7B6934-B3E2-4AD4-A8BD-C464ABB5354E}" srcOrd="8" destOrd="0" parTransId="{EF53D4C4-F2EF-4166-B4EA-607EE41F25CE}" sibTransId="{A38995DE-B7C2-430D-B5DC-5B964EC28CD3}"/>
    <dgm:cxn modelId="{2EC859F9-5C69-41D5-AF55-AC34E3F5C3F5}" srcId="{14796198-89D2-42CE-AC00-01038D67126F}" destId="{F103719A-BB64-4359-815D-1C51E07FB9F7}" srcOrd="9" destOrd="0" parTransId="{5D43C784-CF45-4E5F-8E52-09D96503499A}" sibTransId="{A411DE7C-C6F7-42C1-9F98-B7DBA489A3B1}"/>
    <dgm:cxn modelId="{4B3E8B1D-CBB6-4A48-8A2C-5EC1DEEFB43B}" type="presOf" srcId="{EB7B6934-B3E2-4AD4-A8BD-C464ABB5354E}" destId="{ED994430-E42E-48F4-A9E1-0B1F25B7CF13}" srcOrd="0" destOrd="0" presId="urn:microsoft.com/office/officeart/2005/8/layout/vList2"/>
    <dgm:cxn modelId="{6D81061A-8F73-417D-8072-6DC8A1BA289D}" srcId="{14796198-89D2-42CE-AC00-01038D67126F}" destId="{F80B299F-061A-4567-997B-8EFAE63DE506}" srcOrd="4" destOrd="0" parTransId="{B595A8A2-D967-4989-9026-6305ECB44607}" sibTransId="{3109D1A6-8117-4933-A1CE-283E2929738F}"/>
    <dgm:cxn modelId="{4F10A0AC-73DE-4D3F-847D-EF6D7CC1CD51}" srcId="{14796198-89D2-42CE-AC00-01038D67126F}" destId="{023688FB-E755-4B9C-A3FA-2523AE30EC18}" srcOrd="3" destOrd="0" parTransId="{DE1134AF-6DC8-4E64-99D9-C4E4CF9D5EE7}" sibTransId="{760112EB-39E9-49A6-A9AC-9A3C557D2829}"/>
    <dgm:cxn modelId="{ECDBEEF0-6D14-44AD-B224-9BA8C45E074F}" type="presOf" srcId="{61E2E517-A09B-42C0-B512-68B2FFE4C1F7}" destId="{5AD00F0A-977C-42CF-A64F-E82B8599BA29}" srcOrd="0" destOrd="0" presId="urn:microsoft.com/office/officeart/2005/8/layout/vList2"/>
    <dgm:cxn modelId="{3F16899D-816B-44C5-A31A-B53C8843CA7D}" type="presOf" srcId="{14796198-89D2-42CE-AC00-01038D67126F}" destId="{23C20ACC-C3E3-4BFB-889D-3D45A0596E62}" srcOrd="0" destOrd="0" presId="urn:microsoft.com/office/officeart/2005/8/layout/vList2"/>
    <dgm:cxn modelId="{80F0A000-663C-494E-B755-44501422B916}" type="presOf" srcId="{023688FB-E755-4B9C-A3FA-2523AE30EC18}" destId="{4648A850-AE9E-4745-B965-3CE4139E1DE0}" srcOrd="0" destOrd="0" presId="urn:microsoft.com/office/officeart/2005/8/layout/vList2"/>
    <dgm:cxn modelId="{FCF9347F-F3E5-4C23-B504-33F56BD8A3BC}" type="presOf" srcId="{2B5405E4-BBAA-4A9F-AFAF-C89A92C0DEDD}" destId="{DDD1C12B-EF58-4637-ABA3-0E1851F76574}" srcOrd="0" destOrd="0" presId="urn:microsoft.com/office/officeart/2005/8/layout/vList2"/>
    <dgm:cxn modelId="{0331EC11-EB68-4C7F-B931-D292D6394F24}" type="presOf" srcId="{F58F164D-1971-4C95-A1ED-20D9BA1D0CB6}" destId="{300C7A89-9801-44FC-9468-FBE45366DA6A}" srcOrd="0" destOrd="0" presId="urn:microsoft.com/office/officeart/2005/8/layout/vList2"/>
    <dgm:cxn modelId="{7E0E1FF2-0A2F-4887-94A8-00976ACC4E72}" type="presOf" srcId="{F80B299F-061A-4567-997B-8EFAE63DE506}" destId="{D4CA6CE9-6932-4986-AC31-28218BB80CE1}" srcOrd="0" destOrd="0" presId="urn:microsoft.com/office/officeart/2005/8/layout/vList2"/>
    <dgm:cxn modelId="{20FB94ED-9070-4616-A7E8-887DA4FA236E}" srcId="{14796198-89D2-42CE-AC00-01038D67126F}" destId="{F58F164D-1971-4C95-A1ED-20D9BA1D0CB6}" srcOrd="10" destOrd="0" parTransId="{5624F442-8F2B-483B-971F-709C9E71C1B0}" sibTransId="{5B315C52-394E-4EDD-88C6-8769115CBEC3}"/>
    <dgm:cxn modelId="{786A6A08-A93B-4B54-B2FE-6D9D58B2B291}" srcId="{14796198-89D2-42CE-AC00-01038D67126F}" destId="{E7F2FBCF-AC65-4292-9D91-B3710EB50ACA}" srcOrd="0" destOrd="0" parTransId="{07CF0AD4-0A72-4925-A317-9114DFE08482}" sibTransId="{4A271182-C988-4008-B1D7-E2AF40950AFF}"/>
    <dgm:cxn modelId="{83025A0F-67B0-41BA-B01F-29B9A45B1134}" type="presOf" srcId="{E7F2FBCF-AC65-4292-9D91-B3710EB50ACA}" destId="{603A2CD6-1134-4583-8C82-57216E1343C9}" srcOrd="0" destOrd="0" presId="urn:microsoft.com/office/officeart/2005/8/layout/vList2"/>
    <dgm:cxn modelId="{420DCBAD-43F6-4E43-B67C-05BC2F271507}" type="presOf" srcId="{F103719A-BB64-4359-815D-1C51E07FB9F7}" destId="{5C37861E-8E5A-4F83-AA39-2B5F22741CEF}" srcOrd="0" destOrd="0" presId="urn:microsoft.com/office/officeart/2005/8/layout/vList2"/>
    <dgm:cxn modelId="{A6F90417-4F8D-4E82-91F2-4313A5CECCE3}" srcId="{14796198-89D2-42CE-AC00-01038D67126F}" destId="{F945FA60-50E7-4246-8643-D4DF05C3E529}" srcOrd="12" destOrd="0" parTransId="{011E9410-901D-4E00-9173-8515E3545FE1}" sibTransId="{C2337899-6572-4229-AF29-9D252A29AE39}"/>
    <dgm:cxn modelId="{584AB93D-34AF-427F-A48A-8E51EF868ED9}" type="presOf" srcId="{8A96721F-F83A-4E0B-8197-DE6FBA58B210}" destId="{10721914-19B0-438E-9EC8-92CE5D7287C1}" srcOrd="0" destOrd="0" presId="urn:microsoft.com/office/officeart/2005/8/layout/vList2"/>
    <dgm:cxn modelId="{1231E0E5-B37A-433F-B591-3937AE8D8D0E}" type="presParOf" srcId="{23C20ACC-C3E3-4BFB-889D-3D45A0596E62}" destId="{603A2CD6-1134-4583-8C82-57216E1343C9}" srcOrd="0" destOrd="0" presId="urn:microsoft.com/office/officeart/2005/8/layout/vList2"/>
    <dgm:cxn modelId="{935C0890-3A1A-4515-9466-719D57C17203}" type="presParOf" srcId="{23C20ACC-C3E3-4BFB-889D-3D45A0596E62}" destId="{3755C3BC-67BE-4C2A-A122-535793714DF7}" srcOrd="1" destOrd="0" presId="urn:microsoft.com/office/officeart/2005/8/layout/vList2"/>
    <dgm:cxn modelId="{BC67C476-E3C7-4311-8BBD-92EB0D84F79E}" type="presParOf" srcId="{23C20ACC-C3E3-4BFB-889D-3D45A0596E62}" destId="{B5251FEC-3BFD-4CAF-A617-61203FC668FE}" srcOrd="2" destOrd="0" presId="urn:microsoft.com/office/officeart/2005/8/layout/vList2"/>
    <dgm:cxn modelId="{B459E9A5-ABBC-42E6-8C78-C86A6D83E73F}" type="presParOf" srcId="{23C20ACC-C3E3-4BFB-889D-3D45A0596E62}" destId="{20A5AAEB-C47D-437C-8033-1FAE90D053A2}" srcOrd="3" destOrd="0" presId="urn:microsoft.com/office/officeart/2005/8/layout/vList2"/>
    <dgm:cxn modelId="{05FC93BE-DE55-41BA-ADB9-EBC8F3076B9D}" type="presParOf" srcId="{23C20ACC-C3E3-4BFB-889D-3D45A0596E62}" destId="{AEAA8A35-45AC-465C-9843-40CF68B4AB79}" srcOrd="4" destOrd="0" presId="urn:microsoft.com/office/officeart/2005/8/layout/vList2"/>
    <dgm:cxn modelId="{6A5E4659-CE36-42C7-8A08-C7DDE2B88C8F}" type="presParOf" srcId="{23C20ACC-C3E3-4BFB-889D-3D45A0596E62}" destId="{411E452C-518B-4729-BDFB-36185FA63931}" srcOrd="5" destOrd="0" presId="urn:microsoft.com/office/officeart/2005/8/layout/vList2"/>
    <dgm:cxn modelId="{CECAE3B0-2CC5-44FC-8EC0-7F181F898A95}" type="presParOf" srcId="{23C20ACC-C3E3-4BFB-889D-3D45A0596E62}" destId="{4648A850-AE9E-4745-B965-3CE4139E1DE0}" srcOrd="6" destOrd="0" presId="urn:microsoft.com/office/officeart/2005/8/layout/vList2"/>
    <dgm:cxn modelId="{46D3793C-06E2-4279-B13C-F1FEABE55776}" type="presParOf" srcId="{23C20ACC-C3E3-4BFB-889D-3D45A0596E62}" destId="{C2C8B949-9A1E-40AF-BE29-FC0E065A45AE}" srcOrd="7" destOrd="0" presId="urn:microsoft.com/office/officeart/2005/8/layout/vList2"/>
    <dgm:cxn modelId="{DF32A284-ACDE-4210-B4A9-5F78A19E2307}" type="presParOf" srcId="{23C20ACC-C3E3-4BFB-889D-3D45A0596E62}" destId="{D4CA6CE9-6932-4986-AC31-28218BB80CE1}" srcOrd="8" destOrd="0" presId="urn:microsoft.com/office/officeart/2005/8/layout/vList2"/>
    <dgm:cxn modelId="{818928CA-E365-4B81-BAA6-ADAF1FAB4CB9}" type="presParOf" srcId="{23C20ACC-C3E3-4BFB-889D-3D45A0596E62}" destId="{6A8E37A2-4BF8-4647-A728-3149C63690B8}" srcOrd="9" destOrd="0" presId="urn:microsoft.com/office/officeart/2005/8/layout/vList2"/>
    <dgm:cxn modelId="{A5B2EB7B-7D33-4AA6-B22B-243615056EF7}" type="presParOf" srcId="{23C20ACC-C3E3-4BFB-889D-3D45A0596E62}" destId="{10721914-19B0-438E-9EC8-92CE5D7287C1}" srcOrd="10" destOrd="0" presId="urn:microsoft.com/office/officeart/2005/8/layout/vList2"/>
    <dgm:cxn modelId="{B4AAA559-48A5-4A07-98E0-27080DD90C2D}" type="presParOf" srcId="{23C20ACC-C3E3-4BFB-889D-3D45A0596E62}" destId="{97C1C11E-3F99-42B1-B923-016249B5A85F}" srcOrd="11" destOrd="0" presId="urn:microsoft.com/office/officeart/2005/8/layout/vList2"/>
    <dgm:cxn modelId="{81002F9A-6AEE-4F28-8EF2-3CF863192BA7}" type="presParOf" srcId="{23C20ACC-C3E3-4BFB-889D-3D45A0596E62}" destId="{4123CF3F-2352-460B-9B2F-B2FEC294BF17}" srcOrd="12" destOrd="0" presId="urn:microsoft.com/office/officeart/2005/8/layout/vList2"/>
    <dgm:cxn modelId="{F47C6736-9039-4292-A41D-4B3B8E0BB0F8}" type="presParOf" srcId="{23C20ACC-C3E3-4BFB-889D-3D45A0596E62}" destId="{AE329142-3194-4C64-A3F7-C234B2B3D93D}" srcOrd="13" destOrd="0" presId="urn:microsoft.com/office/officeart/2005/8/layout/vList2"/>
    <dgm:cxn modelId="{DA9563D8-B936-484F-8E94-463FD3349479}" type="presParOf" srcId="{23C20ACC-C3E3-4BFB-889D-3D45A0596E62}" destId="{5AD00F0A-977C-42CF-A64F-E82B8599BA29}" srcOrd="14" destOrd="0" presId="urn:microsoft.com/office/officeart/2005/8/layout/vList2"/>
    <dgm:cxn modelId="{AE9B2466-7AA5-4E2B-AC2E-C6212A1B5FA8}" type="presParOf" srcId="{23C20ACC-C3E3-4BFB-889D-3D45A0596E62}" destId="{4E0DB325-D0AD-42C3-859F-930F81BFA7BE}" srcOrd="15" destOrd="0" presId="urn:microsoft.com/office/officeart/2005/8/layout/vList2"/>
    <dgm:cxn modelId="{FCD7C859-014B-4B5B-8C35-7012E0EFC39A}" type="presParOf" srcId="{23C20ACC-C3E3-4BFB-889D-3D45A0596E62}" destId="{ED994430-E42E-48F4-A9E1-0B1F25B7CF13}" srcOrd="16" destOrd="0" presId="urn:microsoft.com/office/officeart/2005/8/layout/vList2"/>
    <dgm:cxn modelId="{BC969E05-70BA-4974-A87A-EC59D60970BB}" type="presParOf" srcId="{23C20ACC-C3E3-4BFB-889D-3D45A0596E62}" destId="{BDDBEA93-EAA6-4F26-B735-53C79FE8098C}" srcOrd="17" destOrd="0" presId="urn:microsoft.com/office/officeart/2005/8/layout/vList2"/>
    <dgm:cxn modelId="{768C77E5-CE50-466B-875B-D03A7F33A0C7}" type="presParOf" srcId="{23C20ACC-C3E3-4BFB-889D-3D45A0596E62}" destId="{5C37861E-8E5A-4F83-AA39-2B5F22741CEF}" srcOrd="18" destOrd="0" presId="urn:microsoft.com/office/officeart/2005/8/layout/vList2"/>
    <dgm:cxn modelId="{C95CA568-C3DD-40E9-9101-7D5D7AE978CA}" type="presParOf" srcId="{23C20ACC-C3E3-4BFB-889D-3D45A0596E62}" destId="{7B4051A2-C9EB-4B3A-9A90-3A76DF744909}" srcOrd="19" destOrd="0" presId="urn:microsoft.com/office/officeart/2005/8/layout/vList2"/>
    <dgm:cxn modelId="{7BDFA0EE-740D-4A7E-8639-20284E27FAA0}" type="presParOf" srcId="{23C20ACC-C3E3-4BFB-889D-3D45A0596E62}" destId="{300C7A89-9801-44FC-9468-FBE45366DA6A}" srcOrd="20" destOrd="0" presId="urn:microsoft.com/office/officeart/2005/8/layout/vList2"/>
    <dgm:cxn modelId="{813E00CE-B629-4B65-B835-2C15548DF6EC}" type="presParOf" srcId="{23C20ACC-C3E3-4BFB-889D-3D45A0596E62}" destId="{2F1FDDFA-8D0E-498D-ABCD-F855233E19B3}" srcOrd="21" destOrd="0" presId="urn:microsoft.com/office/officeart/2005/8/layout/vList2"/>
    <dgm:cxn modelId="{17E73F61-4928-4822-A64A-4F04FA74F7E4}" type="presParOf" srcId="{23C20ACC-C3E3-4BFB-889D-3D45A0596E62}" destId="{DDD1C12B-EF58-4637-ABA3-0E1851F76574}" srcOrd="22" destOrd="0" presId="urn:microsoft.com/office/officeart/2005/8/layout/vList2"/>
    <dgm:cxn modelId="{2DAD2525-6CDD-4FBC-A460-6823AE314D18}" type="presParOf" srcId="{23C20ACC-C3E3-4BFB-889D-3D45A0596E62}" destId="{CAF06D81-7F0F-484F-A862-FA602C8490F3}" srcOrd="23" destOrd="0" presId="urn:microsoft.com/office/officeart/2005/8/layout/vList2"/>
    <dgm:cxn modelId="{A89A7C1D-517E-43F7-A7FD-B72A913A4B14}" type="presParOf" srcId="{23C20ACC-C3E3-4BFB-889D-3D45A0596E62}" destId="{40427D42-70AD-4223-BD62-C2BFB4FF6E99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96198-89D2-42CE-AC00-01038D671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2FBCF-AC65-4292-9D91-B3710EB50AC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Reduce unmet needs</a:t>
          </a:r>
          <a:endParaRPr lang="en-US" dirty="0"/>
        </a:p>
      </dgm:t>
    </dgm:pt>
    <dgm:pt modelId="{07CF0AD4-0A72-4925-A317-9114DFE08482}" type="parTrans" cxnId="{786A6A08-A93B-4B54-B2FE-6D9D58B2B291}">
      <dgm:prSet/>
      <dgm:spPr/>
      <dgm:t>
        <a:bodyPr/>
        <a:lstStyle/>
        <a:p>
          <a:endParaRPr lang="en-US"/>
        </a:p>
      </dgm:t>
    </dgm:pt>
    <dgm:pt modelId="{4A271182-C988-4008-B1D7-E2AF40950AFF}" type="sibTrans" cxnId="{786A6A08-A93B-4B54-B2FE-6D9D58B2B291}">
      <dgm:prSet/>
      <dgm:spPr/>
      <dgm:t>
        <a:bodyPr/>
        <a:lstStyle/>
        <a:p>
          <a:endParaRPr lang="en-US"/>
        </a:p>
      </dgm:t>
    </dgm:pt>
    <dgm:pt modelId="{31B1E274-E7E2-4949-BF48-F6FA3AE94BE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Maximize QOL</a:t>
          </a:r>
          <a:endParaRPr lang="en-US" dirty="0"/>
        </a:p>
      </dgm:t>
    </dgm:pt>
    <dgm:pt modelId="{021FD429-E455-4ED8-B6F4-A4CD6C3964AF}" type="parTrans" cxnId="{DF5FE437-5001-42F3-A1E6-469A2FC94F38}">
      <dgm:prSet/>
      <dgm:spPr/>
      <dgm:t>
        <a:bodyPr/>
        <a:lstStyle/>
        <a:p>
          <a:endParaRPr lang="en-US"/>
        </a:p>
      </dgm:t>
    </dgm:pt>
    <dgm:pt modelId="{6BDC4AC7-E3B5-4B12-B63A-A6B99822E8E3}" type="sibTrans" cxnId="{DF5FE437-5001-42F3-A1E6-469A2FC94F38}">
      <dgm:prSet/>
      <dgm:spPr/>
      <dgm:t>
        <a:bodyPr/>
        <a:lstStyle/>
        <a:p>
          <a:endParaRPr lang="en-US"/>
        </a:p>
      </dgm:t>
    </dgm:pt>
    <dgm:pt modelId="{BD5A3977-5E04-4664-9589-7BF4B2C1DB6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Reduce behavior problems</a:t>
          </a:r>
          <a:endParaRPr lang="en-US" dirty="0"/>
        </a:p>
      </dgm:t>
    </dgm:pt>
    <dgm:pt modelId="{FC071F64-6483-4070-97E2-2C45CEBE3D95}" type="parTrans" cxnId="{A1022C46-0E35-491C-8654-056E551CDA5C}">
      <dgm:prSet/>
      <dgm:spPr/>
      <dgm:t>
        <a:bodyPr/>
        <a:lstStyle/>
        <a:p>
          <a:endParaRPr lang="en-US"/>
        </a:p>
      </dgm:t>
    </dgm:pt>
    <dgm:pt modelId="{32E0D9E4-6F9D-435B-B71D-5A48CF2AFCBA}" type="sibTrans" cxnId="{A1022C46-0E35-491C-8654-056E551CDA5C}">
      <dgm:prSet/>
      <dgm:spPr/>
      <dgm:t>
        <a:bodyPr/>
        <a:lstStyle/>
        <a:p>
          <a:endParaRPr lang="en-US"/>
        </a:p>
      </dgm:t>
    </dgm:pt>
    <dgm:pt modelId="{023688FB-E755-4B9C-A3FA-2523AE30EC1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Appropriate use of health services</a:t>
          </a:r>
          <a:endParaRPr lang="en-US" dirty="0"/>
        </a:p>
      </dgm:t>
    </dgm:pt>
    <dgm:pt modelId="{DE1134AF-6DC8-4E64-99D9-C4E4CF9D5EE7}" type="parTrans" cxnId="{4F10A0AC-73DE-4D3F-847D-EF6D7CC1CD51}">
      <dgm:prSet/>
      <dgm:spPr/>
      <dgm:t>
        <a:bodyPr/>
        <a:lstStyle/>
        <a:p>
          <a:endParaRPr lang="en-US"/>
        </a:p>
      </dgm:t>
    </dgm:pt>
    <dgm:pt modelId="{760112EB-39E9-49A6-A9AC-9A3C557D2829}" type="sibTrans" cxnId="{4F10A0AC-73DE-4D3F-847D-EF6D7CC1CD51}">
      <dgm:prSet/>
      <dgm:spPr/>
      <dgm:t>
        <a:bodyPr/>
        <a:lstStyle/>
        <a:p>
          <a:endParaRPr lang="en-US"/>
        </a:p>
      </dgm:t>
    </dgm:pt>
    <dgm:pt modelId="{1AE94EE4-DD03-4F98-9B4A-933A629CCAF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Reduce CG burden</a:t>
          </a:r>
          <a:endParaRPr lang="en-US" dirty="0"/>
        </a:p>
      </dgm:t>
    </dgm:pt>
    <dgm:pt modelId="{668DAE62-C123-486A-A2A7-A6ECA495198A}" type="parTrans" cxnId="{2BE08B57-AD05-4E25-A00D-E106E04155A8}">
      <dgm:prSet/>
      <dgm:spPr/>
      <dgm:t>
        <a:bodyPr/>
        <a:lstStyle/>
        <a:p>
          <a:endParaRPr lang="en-US"/>
        </a:p>
      </dgm:t>
    </dgm:pt>
    <dgm:pt modelId="{8CC8EAF6-D97E-40F5-A3F3-4E746BFA145F}" type="sibTrans" cxnId="{2BE08B57-AD05-4E25-A00D-E106E04155A8}">
      <dgm:prSet/>
      <dgm:spPr/>
      <dgm:t>
        <a:bodyPr/>
        <a:lstStyle/>
        <a:p>
          <a:endParaRPr lang="en-US"/>
        </a:p>
      </dgm:t>
    </dgm:pt>
    <dgm:pt modelId="{23C20ACC-C3E3-4BFB-889D-3D45A0596E62}" type="pres">
      <dgm:prSet presAssocID="{14796198-89D2-42CE-AC00-01038D671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A2CD6-1134-4583-8C82-57216E1343C9}" type="pres">
      <dgm:prSet presAssocID="{E7F2FBCF-AC65-4292-9D91-B3710EB50A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5C3BC-67BE-4C2A-A122-535793714DF7}" type="pres">
      <dgm:prSet presAssocID="{4A271182-C988-4008-B1D7-E2AF40950AFF}" presName="spacer" presStyleCnt="0"/>
      <dgm:spPr/>
    </dgm:pt>
    <dgm:pt modelId="{B5251FEC-3BFD-4CAF-A617-61203FC668FE}" type="pres">
      <dgm:prSet presAssocID="{31B1E274-E7E2-4949-BF48-F6FA3AE94B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5AAEB-C47D-437C-8033-1FAE90D053A2}" type="pres">
      <dgm:prSet presAssocID="{6BDC4AC7-E3B5-4B12-B63A-A6B99822E8E3}" presName="spacer" presStyleCnt="0"/>
      <dgm:spPr/>
    </dgm:pt>
    <dgm:pt modelId="{AEAA8A35-45AC-465C-9843-40CF68B4AB79}" type="pres">
      <dgm:prSet presAssocID="{BD5A3977-5E04-4664-9589-7BF4B2C1DB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452C-518B-4729-BDFB-36185FA63931}" type="pres">
      <dgm:prSet presAssocID="{32E0D9E4-6F9D-435B-B71D-5A48CF2AFCBA}" presName="spacer" presStyleCnt="0"/>
      <dgm:spPr/>
    </dgm:pt>
    <dgm:pt modelId="{4648A850-AE9E-4745-B965-3CE4139E1DE0}" type="pres">
      <dgm:prSet presAssocID="{023688FB-E755-4B9C-A3FA-2523AE30EC1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8B949-9A1E-40AF-BE29-FC0E065A45AE}" type="pres">
      <dgm:prSet presAssocID="{760112EB-39E9-49A6-A9AC-9A3C557D2829}" presName="spacer" presStyleCnt="0"/>
      <dgm:spPr/>
    </dgm:pt>
    <dgm:pt modelId="{9FAAFD9F-6034-4C50-A74F-9CCF98B81EF9}" type="pres">
      <dgm:prSet presAssocID="{1AE94EE4-DD03-4F98-9B4A-933A629CCA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FE437-5001-42F3-A1E6-469A2FC94F38}" srcId="{14796198-89D2-42CE-AC00-01038D67126F}" destId="{31B1E274-E7E2-4949-BF48-F6FA3AE94BE4}" srcOrd="1" destOrd="0" parTransId="{021FD429-E455-4ED8-B6F4-A4CD6C3964AF}" sibTransId="{6BDC4AC7-E3B5-4B12-B63A-A6B99822E8E3}"/>
    <dgm:cxn modelId="{8E3CA10F-2E4B-4576-9D3E-3F304374B098}" type="presOf" srcId="{31B1E274-E7E2-4949-BF48-F6FA3AE94BE4}" destId="{B5251FEC-3BFD-4CAF-A617-61203FC668FE}" srcOrd="0" destOrd="0" presId="urn:microsoft.com/office/officeart/2005/8/layout/vList2"/>
    <dgm:cxn modelId="{B6931FF7-ED6C-4774-983F-417562D5DF45}" type="presOf" srcId="{023688FB-E755-4B9C-A3FA-2523AE30EC18}" destId="{4648A850-AE9E-4745-B965-3CE4139E1DE0}" srcOrd="0" destOrd="0" presId="urn:microsoft.com/office/officeart/2005/8/layout/vList2"/>
    <dgm:cxn modelId="{55E403AA-B019-41EB-A7F2-12FE2B72DC29}" type="presOf" srcId="{E7F2FBCF-AC65-4292-9D91-B3710EB50ACA}" destId="{603A2CD6-1134-4583-8C82-57216E1343C9}" srcOrd="0" destOrd="0" presId="urn:microsoft.com/office/officeart/2005/8/layout/vList2"/>
    <dgm:cxn modelId="{4F10A0AC-73DE-4D3F-847D-EF6D7CC1CD51}" srcId="{14796198-89D2-42CE-AC00-01038D67126F}" destId="{023688FB-E755-4B9C-A3FA-2523AE30EC18}" srcOrd="3" destOrd="0" parTransId="{DE1134AF-6DC8-4E64-99D9-C4E4CF9D5EE7}" sibTransId="{760112EB-39E9-49A6-A9AC-9A3C557D2829}"/>
    <dgm:cxn modelId="{2BE08B57-AD05-4E25-A00D-E106E04155A8}" srcId="{14796198-89D2-42CE-AC00-01038D67126F}" destId="{1AE94EE4-DD03-4F98-9B4A-933A629CCAF8}" srcOrd="4" destOrd="0" parTransId="{668DAE62-C123-486A-A2A7-A6ECA495198A}" sibTransId="{8CC8EAF6-D97E-40F5-A3F3-4E746BFA145F}"/>
    <dgm:cxn modelId="{F34F5AEC-E347-4BAD-BD23-0FEFE1C8EE52}" type="presOf" srcId="{BD5A3977-5E04-4664-9589-7BF4B2C1DB67}" destId="{AEAA8A35-45AC-465C-9843-40CF68B4AB79}" srcOrd="0" destOrd="0" presId="urn:microsoft.com/office/officeart/2005/8/layout/vList2"/>
    <dgm:cxn modelId="{06BE54D1-65D9-4EF9-9BB3-B8AD2042E9D4}" type="presOf" srcId="{1AE94EE4-DD03-4F98-9B4A-933A629CCAF8}" destId="{9FAAFD9F-6034-4C50-A74F-9CCF98B81EF9}" srcOrd="0" destOrd="0" presId="urn:microsoft.com/office/officeart/2005/8/layout/vList2"/>
    <dgm:cxn modelId="{786A6A08-A93B-4B54-B2FE-6D9D58B2B291}" srcId="{14796198-89D2-42CE-AC00-01038D67126F}" destId="{E7F2FBCF-AC65-4292-9D91-B3710EB50ACA}" srcOrd="0" destOrd="0" parTransId="{07CF0AD4-0A72-4925-A317-9114DFE08482}" sibTransId="{4A271182-C988-4008-B1D7-E2AF40950AFF}"/>
    <dgm:cxn modelId="{A1022C46-0E35-491C-8654-056E551CDA5C}" srcId="{14796198-89D2-42CE-AC00-01038D67126F}" destId="{BD5A3977-5E04-4664-9589-7BF4B2C1DB67}" srcOrd="2" destOrd="0" parTransId="{FC071F64-6483-4070-97E2-2C45CEBE3D95}" sibTransId="{32E0D9E4-6F9D-435B-B71D-5A48CF2AFCBA}"/>
    <dgm:cxn modelId="{298D2B6A-5256-40AE-BC58-4BC36B85CFF0}" type="presOf" srcId="{14796198-89D2-42CE-AC00-01038D67126F}" destId="{23C20ACC-C3E3-4BFB-889D-3D45A0596E62}" srcOrd="0" destOrd="0" presId="urn:microsoft.com/office/officeart/2005/8/layout/vList2"/>
    <dgm:cxn modelId="{EF76F86C-49D9-483F-A282-0FD54E0301EA}" type="presParOf" srcId="{23C20ACC-C3E3-4BFB-889D-3D45A0596E62}" destId="{603A2CD6-1134-4583-8C82-57216E1343C9}" srcOrd="0" destOrd="0" presId="urn:microsoft.com/office/officeart/2005/8/layout/vList2"/>
    <dgm:cxn modelId="{EC157F24-DBD3-43B7-94FB-363CD3708E02}" type="presParOf" srcId="{23C20ACC-C3E3-4BFB-889D-3D45A0596E62}" destId="{3755C3BC-67BE-4C2A-A122-535793714DF7}" srcOrd="1" destOrd="0" presId="urn:microsoft.com/office/officeart/2005/8/layout/vList2"/>
    <dgm:cxn modelId="{C170CC22-C59B-4C77-B9F9-87788D281DDE}" type="presParOf" srcId="{23C20ACC-C3E3-4BFB-889D-3D45A0596E62}" destId="{B5251FEC-3BFD-4CAF-A617-61203FC668FE}" srcOrd="2" destOrd="0" presId="urn:microsoft.com/office/officeart/2005/8/layout/vList2"/>
    <dgm:cxn modelId="{13A42A9E-62FD-41FC-BD8B-8064CC3392A8}" type="presParOf" srcId="{23C20ACC-C3E3-4BFB-889D-3D45A0596E62}" destId="{20A5AAEB-C47D-437C-8033-1FAE90D053A2}" srcOrd="3" destOrd="0" presId="urn:microsoft.com/office/officeart/2005/8/layout/vList2"/>
    <dgm:cxn modelId="{91D61FCD-F5B5-4237-BF87-6F5741B1C63A}" type="presParOf" srcId="{23C20ACC-C3E3-4BFB-889D-3D45A0596E62}" destId="{AEAA8A35-45AC-465C-9843-40CF68B4AB79}" srcOrd="4" destOrd="0" presId="urn:microsoft.com/office/officeart/2005/8/layout/vList2"/>
    <dgm:cxn modelId="{05623F77-D406-4494-8724-57EA8C705B88}" type="presParOf" srcId="{23C20ACC-C3E3-4BFB-889D-3D45A0596E62}" destId="{411E452C-518B-4729-BDFB-36185FA63931}" srcOrd="5" destOrd="0" presId="urn:microsoft.com/office/officeart/2005/8/layout/vList2"/>
    <dgm:cxn modelId="{4DF5053D-7634-4E77-809A-ECD20EB61815}" type="presParOf" srcId="{23C20ACC-C3E3-4BFB-889D-3D45A0596E62}" destId="{4648A850-AE9E-4745-B965-3CE4139E1DE0}" srcOrd="6" destOrd="0" presId="urn:microsoft.com/office/officeart/2005/8/layout/vList2"/>
    <dgm:cxn modelId="{C42C317D-C45D-45A1-B560-EEBF3F976818}" type="presParOf" srcId="{23C20ACC-C3E3-4BFB-889D-3D45A0596E62}" destId="{C2C8B949-9A1E-40AF-BE29-FC0E065A45AE}" srcOrd="7" destOrd="0" presId="urn:microsoft.com/office/officeart/2005/8/layout/vList2"/>
    <dgm:cxn modelId="{84B09627-6364-426F-9821-D3441ED09962}" type="presParOf" srcId="{23C20ACC-C3E3-4BFB-889D-3D45A0596E62}" destId="{9FAAFD9F-6034-4C50-A74F-9CCF98B81E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796198-89D2-42CE-AC00-01038D671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2FBCF-AC65-4292-9D91-B3710EB50AC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Delay transition from home </a:t>
          </a:r>
          <a:endParaRPr lang="en-US" dirty="0"/>
        </a:p>
      </dgm:t>
    </dgm:pt>
    <dgm:pt modelId="{07CF0AD4-0A72-4925-A317-9114DFE08482}" type="parTrans" cxnId="{786A6A08-A93B-4B54-B2FE-6D9D58B2B291}">
      <dgm:prSet/>
      <dgm:spPr/>
      <dgm:t>
        <a:bodyPr/>
        <a:lstStyle/>
        <a:p>
          <a:endParaRPr lang="en-US"/>
        </a:p>
      </dgm:t>
    </dgm:pt>
    <dgm:pt modelId="{4A271182-C988-4008-B1D7-E2AF40950AFF}" type="sibTrans" cxnId="{786A6A08-A93B-4B54-B2FE-6D9D58B2B291}">
      <dgm:prSet/>
      <dgm:spPr/>
      <dgm:t>
        <a:bodyPr/>
        <a:lstStyle/>
        <a:p>
          <a:endParaRPr lang="en-US"/>
        </a:p>
      </dgm:t>
    </dgm:pt>
    <dgm:pt modelId="{31B1E274-E7E2-4949-BF48-F6FA3AE94BE4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Reduce NH expenditures/ total health care cost</a:t>
          </a:r>
          <a:endParaRPr lang="en-US" dirty="0"/>
        </a:p>
      </dgm:t>
    </dgm:pt>
    <dgm:pt modelId="{021FD429-E455-4ED8-B6F4-A4CD6C3964AF}" type="parTrans" cxnId="{DF5FE437-5001-42F3-A1E6-469A2FC94F38}">
      <dgm:prSet/>
      <dgm:spPr/>
      <dgm:t>
        <a:bodyPr/>
        <a:lstStyle/>
        <a:p>
          <a:endParaRPr lang="en-US"/>
        </a:p>
      </dgm:t>
    </dgm:pt>
    <dgm:pt modelId="{6BDC4AC7-E3B5-4B12-B63A-A6B99822E8E3}" type="sibTrans" cxnId="{DF5FE437-5001-42F3-A1E6-469A2FC94F38}">
      <dgm:prSet/>
      <dgm:spPr/>
      <dgm:t>
        <a:bodyPr/>
        <a:lstStyle/>
        <a:p>
          <a:endParaRPr lang="en-US"/>
        </a:p>
      </dgm:t>
    </dgm:pt>
    <dgm:pt modelId="{23C20ACC-C3E3-4BFB-889D-3D45A0596E62}" type="pres">
      <dgm:prSet presAssocID="{14796198-89D2-42CE-AC00-01038D671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A2CD6-1134-4583-8C82-57216E1343C9}" type="pres">
      <dgm:prSet presAssocID="{E7F2FBCF-AC65-4292-9D91-B3710EB50A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5C3BC-67BE-4C2A-A122-535793714DF7}" type="pres">
      <dgm:prSet presAssocID="{4A271182-C988-4008-B1D7-E2AF40950AFF}" presName="spacer" presStyleCnt="0"/>
      <dgm:spPr/>
    </dgm:pt>
    <dgm:pt modelId="{B5251FEC-3BFD-4CAF-A617-61203FC668FE}" type="pres">
      <dgm:prSet presAssocID="{31B1E274-E7E2-4949-BF48-F6FA3AE94B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FE437-5001-42F3-A1E6-469A2FC94F38}" srcId="{14796198-89D2-42CE-AC00-01038D67126F}" destId="{31B1E274-E7E2-4949-BF48-F6FA3AE94BE4}" srcOrd="1" destOrd="0" parTransId="{021FD429-E455-4ED8-B6F4-A4CD6C3964AF}" sibTransId="{6BDC4AC7-E3B5-4B12-B63A-A6B99822E8E3}"/>
    <dgm:cxn modelId="{786A6A08-A93B-4B54-B2FE-6D9D58B2B291}" srcId="{14796198-89D2-42CE-AC00-01038D67126F}" destId="{E7F2FBCF-AC65-4292-9D91-B3710EB50ACA}" srcOrd="0" destOrd="0" parTransId="{07CF0AD4-0A72-4925-A317-9114DFE08482}" sibTransId="{4A271182-C988-4008-B1D7-E2AF40950AFF}"/>
    <dgm:cxn modelId="{DCCE41F0-D4E4-470C-BA52-2775647623F6}" type="presOf" srcId="{E7F2FBCF-AC65-4292-9D91-B3710EB50ACA}" destId="{603A2CD6-1134-4583-8C82-57216E1343C9}" srcOrd="0" destOrd="0" presId="urn:microsoft.com/office/officeart/2005/8/layout/vList2"/>
    <dgm:cxn modelId="{A7442CDB-D4DA-48BF-BD84-00B5A4C4F0FC}" type="presOf" srcId="{14796198-89D2-42CE-AC00-01038D67126F}" destId="{23C20ACC-C3E3-4BFB-889D-3D45A0596E62}" srcOrd="0" destOrd="0" presId="urn:microsoft.com/office/officeart/2005/8/layout/vList2"/>
    <dgm:cxn modelId="{3BD78721-35B7-4017-A55F-DD5CAD65B90F}" type="presOf" srcId="{31B1E274-E7E2-4949-BF48-F6FA3AE94BE4}" destId="{B5251FEC-3BFD-4CAF-A617-61203FC668FE}" srcOrd="0" destOrd="0" presId="urn:microsoft.com/office/officeart/2005/8/layout/vList2"/>
    <dgm:cxn modelId="{14C447B6-E5F5-4996-93F6-D095ED5B2EF6}" type="presParOf" srcId="{23C20ACC-C3E3-4BFB-889D-3D45A0596E62}" destId="{603A2CD6-1134-4583-8C82-57216E1343C9}" srcOrd="0" destOrd="0" presId="urn:microsoft.com/office/officeart/2005/8/layout/vList2"/>
    <dgm:cxn modelId="{2F95FCA2-B024-4652-842A-19FBAB1426BA}" type="presParOf" srcId="{23C20ACC-C3E3-4BFB-889D-3D45A0596E62}" destId="{3755C3BC-67BE-4C2A-A122-535793714DF7}" srcOrd="1" destOrd="0" presId="urn:microsoft.com/office/officeart/2005/8/layout/vList2"/>
    <dgm:cxn modelId="{F209C818-36C1-4D81-9AC4-385874EC8BAF}" type="presParOf" srcId="{23C20ACC-C3E3-4BFB-889D-3D45A0596E62}" destId="{B5251FEC-3BFD-4CAF-A617-61203FC668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399E5-D45A-45F0-95A5-328D6306A391}">
      <dsp:nvSpPr>
        <dsp:cNvPr id="0" name=""/>
        <dsp:cNvSpPr/>
      </dsp:nvSpPr>
      <dsp:spPr>
        <a:xfrm>
          <a:off x="1069099" y="363527"/>
          <a:ext cx="2426190" cy="242619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E44A7-8DCE-4357-9F5B-39A3476D21F5}">
      <dsp:nvSpPr>
        <dsp:cNvPr id="0" name=""/>
        <dsp:cNvSpPr/>
      </dsp:nvSpPr>
      <dsp:spPr>
        <a:xfrm>
          <a:off x="1069099" y="363527"/>
          <a:ext cx="2426190" cy="242619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rgbClr val="C0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4ECF-E70F-487B-834E-38295BECECC2}">
      <dsp:nvSpPr>
        <dsp:cNvPr id="0" name=""/>
        <dsp:cNvSpPr/>
      </dsp:nvSpPr>
      <dsp:spPr>
        <a:xfrm>
          <a:off x="1167942" y="441747"/>
          <a:ext cx="2426190" cy="242619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rgbClr val="FFC000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C8CD5-FA1D-4939-90AB-D12990D4518C}">
      <dsp:nvSpPr>
        <dsp:cNvPr id="0" name=""/>
        <dsp:cNvSpPr/>
      </dsp:nvSpPr>
      <dsp:spPr>
        <a:xfrm>
          <a:off x="1069099" y="363527"/>
          <a:ext cx="2426190" cy="242619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E19B7-5D00-4F85-9211-C778F13F6B94}">
      <dsp:nvSpPr>
        <dsp:cNvPr id="0" name=""/>
        <dsp:cNvSpPr/>
      </dsp:nvSpPr>
      <dsp:spPr>
        <a:xfrm>
          <a:off x="1069099" y="363527"/>
          <a:ext cx="2426190" cy="242619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25E74-2213-4EB1-A678-69CC93FE4AFD}">
      <dsp:nvSpPr>
        <dsp:cNvPr id="0" name=""/>
        <dsp:cNvSpPr/>
      </dsp:nvSpPr>
      <dsp:spPr>
        <a:xfrm>
          <a:off x="1723904" y="1018331"/>
          <a:ext cx="1116581" cy="1116581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>
            <a:solidFill>
              <a:srgbClr val="002C77"/>
            </a:solidFill>
          </a:endParaRPr>
        </a:p>
      </dsp:txBody>
      <dsp:txXfrm>
        <a:off x="1887424" y="1181851"/>
        <a:ext cx="789541" cy="789541"/>
      </dsp:txXfrm>
    </dsp:sp>
    <dsp:sp modelId="{14561F7D-6A2C-42D0-894C-C9B06841142D}">
      <dsp:nvSpPr>
        <dsp:cNvPr id="0" name=""/>
        <dsp:cNvSpPr/>
      </dsp:nvSpPr>
      <dsp:spPr>
        <a:xfrm>
          <a:off x="1891391" y="861"/>
          <a:ext cx="781607" cy="7816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Assess</a:t>
          </a:r>
        </a:p>
      </dsp:txBody>
      <dsp:txXfrm>
        <a:off x="2005855" y="115325"/>
        <a:ext cx="552679" cy="552679"/>
      </dsp:txXfrm>
    </dsp:sp>
    <dsp:sp modelId="{02519D78-572B-47B9-AB52-8893349C48A9}">
      <dsp:nvSpPr>
        <dsp:cNvPr id="0" name=""/>
        <dsp:cNvSpPr/>
      </dsp:nvSpPr>
      <dsp:spPr>
        <a:xfrm>
          <a:off x="3018352" y="819646"/>
          <a:ext cx="781607" cy="78160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Plan</a:t>
          </a:r>
          <a:endParaRPr lang="en-US" sz="900" b="1" kern="1200" dirty="0"/>
        </a:p>
      </dsp:txBody>
      <dsp:txXfrm>
        <a:off x="3132816" y="934110"/>
        <a:ext cx="552679" cy="552679"/>
      </dsp:txXfrm>
    </dsp:sp>
    <dsp:sp modelId="{30C1D810-1698-4C20-B645-3F854B46BC60}">
      <dsp:nvSpPr>
        <dsp:cNvPr id="0" name=""/>
        <dsp:cNvSpPr/>
      </dsp:nvSpPr>
      <dsp:spPr>
        <a:xfrm>
          <a:off x="2587891" y="2144468"/>
          <a:ext cx="781607" cy="78160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Implement</a:t>
          </a:r>
          <a:endParaRPr lang="en-US" sz="800" b="1" kern="1200" dirty="0"/>
        </a:p>
      </dsp:txBody>
      <dsp:txXfrm>
        <a:off x="2702355" y="2258932"/>
        <a:ext cx="552679" cy="552679"/>
      </dsp:txXfrm>
    </dsp:sp>
    <dsp:sp modelId="{B1411CBD-A8DC-4B94-A8E3-0372CB524751}">
      <dsp:nvSpPr>
        <dsp:cNvPr id="0" name=""/>
        <dsp:cNvSpPr/>
      </dsp:nvSpPr>
      <dsp:spPr>
        <a:xfrm>
          <a:off x="1194891" y="2144468"/>
          <a:ext cx="781607" cy="78160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Monito</a:t>
          </a:r>
          <a:r>
            <a:rPr lang="en-US" sz="900" kern="1200" dirty="0" smtClean="0"/>
            <a:t>r</a:t>
          </a:r>
          <a:endParaRPr lang="en-US" sz="900" kern="1200" dirty="0"/>
        </a:p>
      </dsp:txBody>
      <dsp:txXfrm>
        <a:off x="1309355" y="2258932"/>
        <a:ext cx="552679" cy="552679"/>
      </dsp:txXfrm>
    </dsp:sp>
    <dsp:sp modelId="{79096A65-E275-4494-8008-6D4B1E47F975}">
      <dsp:nvSpPr>
        <dsp:cNvPr id="0" name=""/>
        <dsp:cNvSpPr/>
      </dsp:nvSpPr>
      <dsp:spPr>
        <a:xfrm>
          <a:off x="764430" y="819646"/>
          <a:ext cx="781607" cy="781607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smtClean="0">
              <a:solidFill>
                <a:schemeClr val="bg1"/>
              </a:solidFill>
              <a:latin typeface="+mn-lt"/>
            </a:rPr>
            <a:t>Reassess revise</a:t>
          </a:r>
          <a:endParaRPr lang="en-US" sz="900" b="1" kern="1200" dirty="0">
            <a:solidFill>
              <a:schemeClr val="bg1"/>
            </a:solidFill>
            <a:latin typeface="+mn-lt"/>
          </a:endParaRPr>
        </a:p>
      </dsp:txBody>
      <dsp:txXfrm>
        <a:off x="878894" y="934110"/>
        <a:ext cx="552679" cy="552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2CD6-1134-4583-8C82-57216E1343C9}">
      <dsp:nvSpPr>
        <dsp:cNvPr id="0" name=""/>
        <dsp:cNvSpPr/>
      </dsp:nvSpPr>
      <dsp:spPr>
        <a:xfrm>
          <a:off x="0" y="168819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Cognitive</a:t>
          </a:r>
          <a:endParaRPr lang="en-US" sz="1100" kern="1200" dirty="0"/>
        </a:p>
      </dsp:txBody>
      <dsp:txXfrm>
        <a:off x="12565" y="181384"/>
        <a:ext cx="1623627" cy="232270"/>
      </dsp:txXfrm>
    </dsp:sp>
    <dsp:sp modelId="{B5251FEC-3BFD-4CAF-A617-61203FC668FE}">
      <dsp:nvSpPr>
        <dsp:cNvPr id="0" name=""/>
        <dsp:cNvSpPr/>
      </dsp:nvSpPr>
      <dsp:spPr>
        <a:xfrm>
          <a:off x="0" y="457899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Behavioral</a:t>
          </a:r>
          <a:endParaRPr lang="en-US" sz="1100" kern="1200" dirty="0"/>
        </a:p>
      </dsp:txBody>
      <dsp:txXfrm>
        <a:off x="12565" y="470464"/>
        <a:ext cx="1623627" cy="232270"/>
      </dsp:txXfrm>
    </dsp:sp>
    <dsp:sp modelId="{AEAA8A35-45AC-465C-9843-40CF68B4AB79}">
      <dsp:nvSpPr>
        <dsp:cNvPr id="0" name=""/>
        <dsp:cNvSpPr/>
      </dsp:nvSpPr>
      <dsp:spPr>
        <a:xfrm>
          <a:off x="0" y="746979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Home Safety</a:t>
          </a:r>
          <a:endParaRPr lang="en-US" sz="1100" kern="1200" dirty="0"/>
        </a:p>
      </dsp:txBody>
      <dsp:txXfrm>
        <a:off x="12565" y="759544"/>
        <a:ext cx="1623627" cy="232270"/>
      </dsp:txXfrm>
    </dsp:sp>
    <dsp:sp modelId="{4648A850-AE9E-4745-B965-3CE4139E1DE0}">
      <dsp:nvSpPr>
        <dsp:cNvPr id="0" name=""/>
        <dsp:cNvSpPr/>
      </dsp:nvSpPr>
      <dsp:spPr>
        <a:xfrm>
          <a:off x="0" y="1036059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Medical care</a:t>
          </a:r>
          <a:endParaRPr lang="en-US" sz="1100" kern="1200" dirty="0"/>
        </a:p>
      </dsp:txBody>
      <dsp:txXfrm>
        <a:off x="12565" y="1048624"/>
        <a:ext cx="1623627" cy="232270"/>
      </dsp:txXfrm>
    </dsp:sp>
    <dsp:sp modelId="{D4CA6CE9-6932-4986-AC31-28218BB80CE1}">
      <dsp:nvSpPr>
        <dsp:cNvPr id="0" name=""/>
        <dsp:cNvSpPr/>
      </dsp:nvSpPr>
      <dsp:spPr>
        <a:xfrm>
          <a:off x="0" y="1325140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Activity/Daily Living</a:t>
          </a:r>
          <a:endParaRPr lang="en-US" sz="1100" kern="1200" dirty="0"/>
        </a:p>
      </dsp:txBody>
      <dsp:txXfrm>
        <a:off x="12565" y="1337705"/>
        <a:ext cx="1623627" cy="232270"/>
      </dsp:txXfrm>
    </dsp:sp>
    <dsp:sp modelId="{10721914-19B0-438E-9EC8-92CE5D7287C1}">
      <dsp:nvSpPr>
        <dsp:cNvPr id="0" name=""/>
        <dsp:cNvSpPr/>
      </dsp:nvSpPr>
      <dsp:spPr>
        <a:xfrm>
          <a:off x="0" y="1614220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Legal/Adv. Care </a:t>
          </a:r>
          <a:endParaRPr lang="en-US" sz="1100" kern="1200" dirty="0"/>
        </a:p>
      </dsp:txBody>
      <dsp:txXfrm>
        <a:off x="12565" y="1626785"/>
        <a:ext cx="1623627" cy="232270"/>
      </dsp:txXfrm>
    </dsp:sp>
    <dsp:sp modelId="{4123CF3F-2352-460B-9B2F-B2FEC294BF17}">
      <dsp:nvSpPr>
        <dsp:cNvPr id="0" name=""/>
        <dsp:cNvSpPr/>
      </dsp:nvSpPr>
      <dsp:spPr>
        <a:xfrm>
          <a:off x="0" y="1903300"/>
          <a:ext cx="1648757" cy="257400"/>
        </a:xfrm>
        <a:prstGeom prst="roundRect">
          <a:avLst/>
        </a:prstGeom>
        <a:solidFill>
          <a:srgbClr val="254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Care Financing</a:t>
          </a:r>
          <a:endParaRPr lang="en-US" sz="1100" kern="1200" dirty="0"/>
        </a:p>
      </dsp:txBody>
      <dsp:txXfrm>
        <a:off x="12565" y="1915865"/>
        <a:ext cx="1623627" cy="232270"/>
      </dsp:txXfrm>
    </dsp:sp>
    <dsp:sp modelId="{5AD00F0A-977C-42CF-A64F-E82B8599BA29}">
      <dsp:nvSpPr>
        <dsp:cNvPr id="0" name=""/>
        <dsp:cNvSpPr/>
      </dsp:nvSpPr>
      <dsp:spPr>
        <a:xfrm>
          <a:off x="0" y="2192380"/>
          <a:ext cx="1648757" cy="257400"/>
        </a:xfrm>
        <a:prstGeom prst="roundRect">
          <a:avLst/>
        </a:prstGeom>
        <a:solidFill>
          <a:srgbClr val="306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CG education</a:t>
          </a:r>
          <a:endParaRPr lang="en-US" sz="1100" kern="1200" dirty="0"/>
        </a:p>
      </dsp:txBody>
      <dsp:txXfrm>
        <a:off x="12565" y="2204945"/>
        <a:ext cx="1623627" cy="232270"/>
      </dsp:txXfrm>
    </dsp:sp>
    <dsp:sp modelId="{ED994430-E42E-48F4-A9E1-0B1F25B7CF13}">
      <dsp:nvSpPr>
        <dsp:cNvPr id="0" name=""/>
        <dsp:cNvSpPr/>
      </dsp:nvSpPr>
      <dsp:spPr>
        <a:xfrm>
          <a:off x="0" y="2481460"/>
          <a:ext cx="1648757" cy="257400"/>
        </a:xfrm>
        <a:prstGeom prst="roundRect">
          <a:avLst/>
        </a:prstGeom>
        <a:solidFill>
          <a:srgbClr val="306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CG Skills Training</a:t>
          </a:r>
          <a:endParaRPr lang="en-US" sz="1100" kern="1200" dirty="0"/>
        </a:p>
      </dsp:txBody>
      <dsp:txXfrm>
        <a:off x="12565" y="2494025"/>
        <a:ext cx="1623627" cy="232270"/>
      </dsp:txXfrm>
    </dsp:sp>
    <dsp:sp modelId="{5C37861E-8E5A-4F83-AA39-2B5F22741CEF}">
      <dsp:nvSpPr>
        <dsp:cNvPr id="0" name=""/>
        <dsp:cNvSpPr/>
      </dsp:nvSpPr>
      <dsp:spPr>
        <a:xfrm>
          <a:off x="0" y="2770540"/>
          <a:ext cx="1648757" cy="257400"/>
        </a:xfrm>
        <a:prstGeom prst="roundRect">
          <a:avLst/>
        </a:prstGeom>
        <a:solidFill>
          <a:srgbClr val="306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Medical care</a:t>
          </a:r>
          <a:endParaRPr lang="en-US" sz="1100" kern="1200" dirty="0"/>
        </a:p>
      </dsp:txBody>
      <dsp:txXfrm>
        <a:off x="12565" y="2783105"/>
        <a:ext cx="1623627" cy="232270"/>
      </dsp:txXfrm>
    </dsp:sp>
    <dsp:sp modelId="{300C7A89-9801-44FC-9468-FBE45366DA6A}">
      <dsp:nvSpPr>
        <dsp:cNvPr id="0" name=""/>
        <dsp:cNvSpPr/>
      </dsp:nvSpPr>
      <dsp:spPr>
        <a:xfrm>
          <a:off x="0" y="3059620"/>
          <a:ext cx="1648757" cy="257400"/>
        </a:xfrm>
        <a:prstGeom prst="roundRect">
          <a:avLst/>
        </a:prstGeom>
        <a:solidFill>
          <a:srgbClr val="306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Mental health care</a:t>
          </a:r>
          <a:endParaRPr lang="en-US" sz="1100" kern="1200" dirty="0"/>
        </a:p>
      </dsp:txBody>
      <dsp:txXfrm>
        <a:off x="12565" y="3072185"/>
        <a:ext cx="1623627" cy="232270"/>
      </dsp:txXfrm>
    </dsp:sp>
    <dsp:sp modelId="{DDD1C12B-EF58-4637-ABA3-0E1851F76574}">
      <dsp:nvSpPr>
        <dsp:cNvPr id="0" name=""/>
        <dsp:cNvSpPr/>
      </dsp:nvSpPr>
      <dsp:spPr>
        <a:xfrm>
          <a:off x="0" y="3348700"/>
          <a:ext cx="1648757" cy="257400"/>
        </a:xfrm>
        <a:prstGeom prst="roundRect">
          <a:avLst/>
        </a:prstGeom>
        <a:solidFill>
          <a:srgbClr val="306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Informal supports</a:t>
          </a:r>
          <a:endParaRPr lang="en-US" sz="1100" kern="1200" dirty="0"/>
        </a:p>
      </dsp:txBody>
      <dsp:txXfrm>
        <a:off x="12565" y="3361265"/>
        <a:ext cx="1623627" cy="232270"/>
      </dsp:txXfrm>
    </dsp:sp>
    <dsp:sp modelId="{40427D42-70AD-4223-BD62-C2BFB4FF6E99}">
      <dsp:nvSpPr>
        <dsp:cNvPr id="0" name=""/>
        <dsp:cNvSpPr/>
      </dsp:nvSpPr>
      <dsp:spPr>
        <a:xfrm>
          <a:off x="0" y="3637780"/>
          <a:ext cx="1648757" cy="257400"/>
        </a:xfrm>
        <a:prstGeom prst="roundRect">
          <a:avLst/>
        </a:prstGeom>
        <a:solidFill>
          <a:srgbClr val="306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Legal</a:t>
          </a:r>
          <a:endParaRPr lang="en-US" sz="1100" kern="1200" dirty="0"/>
        </a:p>
      </dsp:txBody>
      <dsp:txXfrm>
        <a:off x="12565" y="3650345"/>
        <a:ext cx="1623627" cy="232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2CD6-1134-4583-8C82-57216E1343C9}">
      <dsp:nvSpPr>
        <dsp:cNvPr id="0" name=""/>
        <dsp:cNvSpPr/>
      </dsp:nvSpPr>
      <dsp:spPr>
        <a:xfrm>
          <a:off x="0" y="93253"/>
          <a:ext cx="1275090" cy="74324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Reduce unmet needs</a:t>
          </a:r>
          <a:endParaRPr lang="en-US" sz="1400" kern="1200" dirty="0"/>
        </a:p>
      </dsp:txBody>
      <dsp:txXfrm>
        <a:off x="36282" y="129535"/>
        <a:ext cx="1202526" cy="670678"/>
      </dsp:txXfrm>
    </dsp:sp>
    <dsp:sp modelId="{B5251FEC-3BFD-4CAF-A617-61203FC668FE}">
      <dsp:nvSpPr>
        <dsp:cNvPr id="0" name=""/>
        <dsp:cNvSpPr/>
      </dsp:nvSpPr>
      <dsp:spPr>
        <a:xfrm>
          <a:off x="0" y="876816"/>
          <a:ext cx="1275090" cy="74324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Maximize QOL</a:t>
          </a:r>
          <a:endParaRPr lang="en-US" sz="1400" kern="1200" dirty="0"/>
        </a:p>
      </dsp:txBody>
      <dsp:txXfrm>
        <a:off x="36282" y="913098"/>
        <a:ext cx="1202526" cy="670678"/>
      </dsp:txXfrm>
    </dsp:sp>
    <dsp:sp modelId="{AEAA8A35-45AC-465C-9843-40CF68B4AB79}">
      <dsp:nvSpPr>
        <dsp:cNvPr id="0" name=""/>
        <dsp:cNvSpPr/>
      </dsp:nvSpPr>
      <dsp:spPr>
        <a:xfrm>
          <a:off x="0" y="1660378"/>
          <a:ext cx="1275090" cy="74324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Reduce behavior problems</a:t>
          </a:r>
          <a:endParaRPr lang="en-US" sz="1400" kern="1200" dirty="0"/>
        </a:p>
      </dsp:txBody>
      <dsp:txXfrm>
        <a:off x="36282" y="1696660"/>
        <a:ext cx="1202526" cy="670678"/>
      </dsp:txXfrm>
    </dsp:sp>
    <dsp:sp modelId="{4648A850-AE9E-4745-B965-3CE4139E1DE0}">
      <dsp:nvSpPr>
        <dsp:cNvPr id="0" name=""/>
        <dsp:cNvSpPr/>
      </dsp:nvSpPr>
      <dsp:spPr>
        <a:xfrm>
          <a:off x="0" y="2443941"/>
          <a:ext cx="1275090" cy="74324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Appropriate use of health services</a:t>
          </a:r>
          <a:endParaRPr lang="en-US" sz="1400" kern="1200" dirty="0"/>
        </a:p>
      </dsp:txBody>
      <dsp:txXfrm>
        <a:off x="36282" y="2480223"/>
        <a:ext cx="1202526" cy="670678"/>
      </dsp:txXfrm>
    </dsp:sp>
    <dsp:sp modelId="{9FAAFD9F-6034-4C50-A74F-9CCF98B81EF9}">
      <dsp:nvSpPr>
        <dsp:cNvPr id="0" name=""/>
        <dsp:cNvSpPr/>
      </dsp:nvSpPr>
      <dsp:spPr>
        <a:xfrm>
          <a:off x="0" y="3227503"/>
          <a:ext cx="1275090" cy="743242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Reduce CG burden</a:t>
          </a:r>
          <a:endParaRPr lang="en-US" sz="1400" kern="1200" dirty="0"/>
        </a:p>
      </dsp:txBody>
      <dsp:txXfrm>
        <a:off x="36282" y="3263785"/>
        <a:ext cx="1202526" cy="670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2CD6-1134-4583-8C82-57216E1343C9}">
      <dsp:nvSpPr>
        <dsp:cNvPr id="0" name=""/>
        <dsp:cNvSpPr/>
      </dsp:nvSpPr>
      <dsp:spPr>
        <a:xfrm>
          <a:off x="0" y="1136328"/>
          <a:ext cx="1263651" cy="876951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Delay transition from home </a:t>
          </a:r>
          <a:endParaRPr lang="en-US" sz="1300" kern="1200" dirty="0"/>
        </a:p>
      </dsp:txBody>
      <dsp:txXfrm>
        <a:off x="42809" y="1179137"/>
        <a:ext cx="1178033" cy="791333"/>
      </dsp:txXfrm>
    </dsp:sp>
    <dsp:sp modelId="{B5251FEC-3BFD-4CAF-A617-61203FC668FE}">
      <dsp:nvSpPr>
        <dsp:cNvPr id="0" name=""/>
        <dsp:cNvSpPr/>
      </dsp:nvSpPr>
      <dsp:spPr>
        <a:xfrm>
          <a:off x="0" y="2050719"/>
          <a:ext cx="1263651" cy="876951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Reduce NH expenditures/ total health care cost</a:t>
          </a:r>
          <a:endParaRPr lang="en-US" sz="1300" kern="1200" dirty="0"/>
        </a:p>
      </dsp:txBody>
      <dsp:txXfrm>
        <a:off x="42809" y="2093528"/>
        <a:ext cx="1178033" cy="791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692150"/>
            <a:ext cx="61499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2206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62206"/>
            <a:ext cx="3037840" cy="4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880687-9C1B-42DC-851B-9D3FE83A9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A6726D7-6AEE-4868-8298-E034F1DBEAB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33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B1C973-EEE2-460E-84BE-52725E975D4F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8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838A1-58B6-4970-8E25-02272E2E61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Hybrid all stages of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25C21-8823-456E-9720-3AC3F9E94D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80687-9C1B-42DC-851B-9D3FE83A97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80687-9C1B-42DC-851B-9D3FE83A97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1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80687-9C1B-42DC-851B-9D3FE83A97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8150"/>
            <a:ext cx="3062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6" y="2571750"/>
            <a:ext cx="7800975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6" y="3457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819150" y="4648200"/>
            <a:ext cx="1905000" cy="285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63561B-5FFA-4798-8EC4-946C839944FB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4648200"/>
            <a:ext cx="2895600" cy="285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05600" y="4648200"/>
            <a:ext cx="1905000" cy="2857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9D07C6-011D-4C0F-BAE8-F0788C662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E0B90-3B4D-4732-A8FA-32B70E7990B4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95221B-371C-42F0-B1AC-28A31227566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5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C17077-5D9C-4848-ABD9-98DDF850CFB5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24602-F1BD-428F-A711-53161FE357D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7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3E634-1315-4622-B766-50890B24A5FE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5FFCDD-75D1-4123-9B2F-701785C7445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6A5BC3-A71B-4A0B-A4E0-508C8B82079F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87CF6-B8E1-48D0-8CD8-A58AD57FCC6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B00A71-8FFD-4B8A-9746-7A99C639C85F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77949-E856-4200-AFCC-62450C99DAA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7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D11AE-E385-4277-B8D1-1435D902B2D1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AF3BAD-0FA1-4462-AD04-170BF649C96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8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DD4CC-69A8-4A9F-97FB-7D0232777817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29043F-652F-4097-8717-A45C3010F07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C5601-5797-4155-BD60-43FBF991BBD7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91B7E1-8C63-4DE6-8F1F-F628D28ED2C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9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1B122-5193-439C-90A7-628802C11D30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45EFD0-5E22-4F8C-90F9-E2B2059BC8D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9B4F39-A578-4DC8-AD3C-657721071E69}" type="datetime4">
              <a:rPr lang="en-US"/>
              <a:pPr>
                <a:defRPr/>
              </a:pPr>
              <a:t>September 21, 2016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95343-86C1-4312-9F78-5E0053A0D48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CA715F8-E323-454D-B243-29123CB9EBF4}" type="datetime4">
              <a:rPr lang="en-US"/>
              <a:pPr>
                <a:defRPr/>
              </a:pPr>
              <a:t>September 21, 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350FF09-611F-4355-81FA-EC58E1CC5B1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2C77"/>
              </a:solidFill>
            </a:endParaRPr>
          </a:p>
        </p:txBody>
      </p:sp>
      <p:pic>
        <p:nvPicPr>
          <p:cNvPr id="103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85750"/>
            <a:ext cx="1531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ndathome@jhmi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ands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00339"/>
            <a:ext cx="2687634" cy="179006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2702634" cy="876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3231940"/>
            <a:ext cx="8686800" cy="1398691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rgbClr val="FFC000"/>
                </a:solidFill>
              </a:rPr>
              <a:t>“Maximizing </a:t>
            </a:r>
            <a:r>
              <a:rPr lang="en-US" sz="2600" dirty="0">
                <a:solidFill>
                  <a:srgbClr val="FFC000"/>
                </a:solidFill>
              </a:rPr>
              <a:t>Independence at </a:t>
            </a:r>
            <a:r>
              <a:rPr lang="en-US" sz="2600" dirty="0" smtClean="0">
                <a:solidFill>
                  <a:srgbClr val="FFC000"/>
                </a:solidFill>
              </a:rPr>
              <a:t>Home” (MIND at Home):</a:t>
            </a:r>
            <a:br>
              <a:rPr lang="en-US" sz="2600" dirty="0" smtClean="0">
                <a:solidFill>
                  <a:srgbClr val="FFC000"/>
                </a:solidFill>
              </a:rPr>
            </a:br>
            <a:r>
              <a:rPr lang="en-US" sz="2600" dirty="0" smtClean="0">
                <a:solidFill>
                  <a:srgbClr val="FFC000"/>
                </a:solidFill>
              </a:rPr>
              <a:t>A Memory Care Coordination Program</a:t>
            </a:r>
            <a:endParaRPr lang="en-US" sz="26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52950"/>
            <a:ext cx="7800975" cy="685800"/>
          </a:xfrm>
        </p:spPr>
        <p:txBody>
          <a:bodyPr/>
          <a:lstStyle/>
          <a:p>
            <a:pPr algn="ctr"/>
            <a:r>
              <a:rPr lang="en-US" dirty="0" smtClean="0"/>
              <a:t>Quincy M. Samus, PhD, MS</a:t>
            </a:r>
          </a:p>
        </p:txBody>
      </p:sp>
      <p:pic>
        <p:nvPicPr>
          <p:cNvPr id="7" name="Picture 15" descr="Getty_woman_picture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b="8925"/>
          <a:stretch>
            <a:fillRect/>
          </a:stretch>
        </p:blipFill>
        <p:spPr bwMode="auto">
          <a:xfrm>
            <a:off x="3733800" y="438150"/>
            <a:ext cx="1471041" cy="18474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8" name="Picture 17" descr="LS010463_47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r="8504"/>
          <a:stretch>
            <a:fillRect/>
          </a:stretch>
        </p:blipFill>
        <p:spPr bwMode="auto">
          <a:xfrm>
            <a:off x="5129659" y="1200339"/>
            <a:ext cx="2361182" cy="17068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FFCDD-75D1-4123-9B2F-701785C74456}" type="slidenum">
              <a:rPr lang="en-US" smtClean="0"/>
              <a:pPr>
                <a:defRPr/>
              </a:pPr>
              <a:t>10</a:t>
            </a:fld>
            <a:endParaRPr lang="en-US">
              <a:solidFill>
                <a:srgbClr val="002C7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852" y="1202400"/>
            <a:ext cx="2052257" cy="15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I:\MD-AL\MIND@Home-Phase II\GETTY images_paid\Getty_Images_Archive\sb10063680ae-001_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2" y="2761071"/>
            <a:ext cx="2139887" cy="160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804" y="3460804"/>
            <a:ext cx="2126884" cy="15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13" y="1428159"/>
            <a:ext cx="2215134" cy="295351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black">
          <a:xfrm>
            <a:off x="228600" y="285750"/>
            <a:ext cx="7772400" cy="55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Importance of working in the Home</a:t>
            </a:r>
            <a:endParaRPr lang="en-US" sz="2800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466033"/>
            <a:ext cx="427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Over 90% of MIND PTs had safety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unmet needs at baseline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2802" y="786889"/>
            <a:ext cx="3681624" cy="27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321"/>
            <a:ext cx="5829300" cy="4774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C77"/>
                </a:solidFill>
                <a:latin typeface="+mn-lt"/>
                <a:cs typeface="Times" panose="02020603050405020304" pitchFamily="18" charset="0"/>
              </a:rPr>
              <a:t>What Families are Saying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B5B-B5C9-419B-9A77-7869A328798C}" type="slidenum">
              <a:rPr lang="en-US" altLang="en-US" smtClean="0"/>
              <a:pPr/>
              <a:t>11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8669"/>
            <a:ext cx="2326938" cy="3100451"/>
          </a:xfrm>
        </p:spPr>
      </p:pic>
      <p:sp>
        <p:nvSpPr>
          <p:cNvPr id="8" name="TextBox 7"/>
          <p:cNvSpPr txBox="1"/>
          <p:nvPr/>
        </p:nvSpPr>
        <p:spPr>
          <a:xfrm>
            <a:off x="3543301" y="1473896"/>
            <a:ext cx="403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741402" y="1288669"/>
            <a:ext cx="4937796" cy="289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0"/>
              </a:spcAft>
            </a:pPr>
            <a:r>
              <a:rPr lang="en-US" sz="1800" dirty="0">
                <a:solidFill>
                  <a:srgbClr val="002C77"/>
                </a:solidFill>
              </a:rPr>
              <a:t>“</a:t>
            </a:r>
            <a:r>
              <a:rPr lang="en-US" sz="1800" i="1" dirty="0">
                <a:solidFill>
                  <a:srgbClr val="002C77"/>
                </a:solidFill>
              </a:rPr>
              <a:t>They are somebody. They are somebody. They have the </a:t>
            </a:r>
            <a:r>
              <a:rPr lang="en-US" sz="1800" i="1" dirty="0" smtClean="0">
                <a:solidFill>
                  <a:srgbClr val="002C77"/>
                </a:solidFill>
              </a:rPr>
              <a:t>right </a:t>
            </a:r>
            <a:r>
              <a:rPr lang="en-US" sz="1800" i="1" dirty="0">
                <a:solidFill>
                  <a:srgbClr val="002C77"/>
                </a:solidFill>
              </a:rPr>
              <a:t>to be cared for.  He is a good man” </a:t>
            </a:r>
          </a:p>
          <a:p>
            <a:pPr>
              <a:spcAft>
                <a:spcPts val="2250"/>
              </a:spcAft>
            </a:pPr>
            <a:r>
              <a:rPr lang="en-US" sz="1800" i="1" dirty="0">
                <a:solidFill>
                  <a:srgbClr val="002C77"/>
                </a:solidFill>
              </a:rPr>
              <a:t>“[Thank you] for the practical assistance and moral support we’re receiving from Mind at Home.  In a rather bleak time for our family, this program has been a </a:t>
            </a:r>
            <a:r>
              <a:rPr lang="en-US" sz="1800" i="1" dirty="0" smtClean="0">
                <a:solidFill>
                  <a:srgbClr val="002C77"/>
                </a:solidFill>
              </a:rPr>
              <a:t>ray </a:t>
            </a:r>
            <a:r>
              <a:rPr lang="en-US" sz="1800" i="1" dirty="0">
                <a:solidFill>
                  <a:srgbClr val="002C77"/>
                </a:solidFill>
              </a:rPr>
              <a:t>of hope.”</a:t>
            </a:r>
          </a:p>
          <a:p>
            <a:pPr>
              <a:spcAft>
                <a:spcPts val="2250"/>
              </a:spcAft>
            </a:pPr>
            <a:r>
              <a:rPr lang="en-US" sz="1800" i="1" dirty="0">
                <a:solidFill>
                  <a:srgbClr val="002C77"/>
                </a:solidFill>
              </a:rPr>
              <a:t>“You are my angel. You lift me up….my emotions. All other programs are to help him. You help me</a:t>
            </a:r>
            <a:r>
              <a:rPr lang="en-US" sz="1800" dirty="0">
                <a:solidFill>
                  <a:srgbClr val="002C77"/>
                </a:solidFill>
              </a:rPr>
              <a:t>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4400550"/>
            <a:ext cx="190738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Photo: QMS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80632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514350"/>
            <a:ext cx="5550893" cy="1628312"/>
            <a:chOff x="914400" y="2171354"/>
            <a:chExt cx="7401191" cy="2171082"/>
          </a:xfrm>
        </p:grpSpPr>
        <p:sp>
          <p:nvSpPr>
            <p:cNvPr id="3" name="TextBox 2"/>
            <p:cNvSpPr txBox="1"/>
            <p:nvPr/>
          </p:nvSpPr>
          <p:spPr>
            <a:xfrm rot="21360293">
              <a:off x="1859267" y="2304187"/>
              <a:ext cx="5467308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3750" dirty="0">
                  <a:solidFill>
                    <a:srgbClr val="254B8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So, what’s next for</a:t>
              </a:r>
            </a:p>
            <a:p>
              <a:pPr algn="ctr"/>
              <a:r>
                <a:rPr lang="en-US" sz="3750" dirty="0">
                  <a:solidFill>
                    <a:srgbClr val="254B8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anose="020E0502030308020204" pitchFamily="34" charset="0"/>
                </a:rPr>
                <a:t>MIND at Home 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14400" y="3429000"/>
              <a:ext cx="1143000" cy="91343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3" idx="3"/>
            </p:cNvCxnSpPr>
            <p:nvPr/>
          </p:nvCxnSpPr>
          <p:spPr>
            <a:xfrm flipV="1">
              <a:off x="2057400" y="3098615"/>
              <a:ext cx="5262532" cy="39474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" idx="3"/>
            </p:cNvCxnSpPr>
            <p:nvPr/>
          </p:nvCxnSpPr>
          <p:spPr>
            <a:xfrm flipV="1">
              <a:off x="7319932" y="2171354"/>
              <a:ext cx="995659" cy="92726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325" y="2379021"/>
            <a:ext cx="7772400" cy="23612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2 Active research studies (RCT	, CMMI project)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Enrollment closing soon for MIND clinical trial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Call </a:t>
            </a:r>
            <a:r>
              <a:rPr lang="en-US" sz="2000" b="1" dirty="0" smtClean="0"/>
              <a:t>410-550-6744 </a:t>
            </a:r>
            <a:r>
              <a:rPr lang="en-US" sz="2000" dirty="0" smtClean="0"/>
              <a:t>or email </a:t>
            </a:r>
            <a:r>
              <a:rPr lang="en-US" sz="2000" dirty="0" smtClean="0">
                <a:hlinkClick r:id="rId3"/>
              </a:rPr>
              <a:t>mindathome@jhmi.edu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Sustainability, scalability and dissemination, with well matched partners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7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" b="2968"/>
          <a:stretch>
            <a:fillRect/>
          </a:stretch>
        </p:blipFill>
        <p:spPr>
          <a:xfrm>
            <a:off x="152400" y="209550"/>
            <a:ext cx="6423105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761" y="3438541"/>
            <a:ext cx="6783508" cy="323022"/>
          </a:xfrm>
        </p:spPr>
        <p:txBody>
          <a:bodyPr/>
          <a:lstStyle/>
          <a:p>
            <a:r>
              <a:rPr lang="en-US" sz="1600" dirty="0" smtClean="0">
                <a:solidFill>
                  <a:srgbClr val="FFC000"/>
                </a:solidFill>
              </a:rPr>
              <a:t>Coordinators, nurses</a:t>
            </a:r>
            <a:r>
              <a:rPr lang="en-US" sz="1600" dirty="0">
                <a:solidFill>
                  <a:srgbClr val="FFC000"/>
                </a:solidFill>
              </a:rPr>
              <a:t>, doctors</a:t>
            </a:r>
            <a:r>
              <a:rPr lang="en-US" sz="1600" dirty="0" smtClean="0">
                <a:solidFill>
                  <a:srgbClr val="FFC000"/>
                </a:solidFill>
              </a:rPr>
              <a:t>, OTs</a:t>
            </a:r>
            <a:r>
              <a:rPr lang="en-US" sz="1600" dirty="0">
                <a:solidFill>
                  <a:srgbClr val="FFC000"/>
                </a:solidFill>
              </a:rPr>
              <a:t>,</a:t>
            </a:r>
            <a:r>
              <a:rPr lang="en-US" sz="1600" dirty="0" smtClean="0">
                <a:solidFill>
                  <a:srgbClr val="FFC000"/>
                </a:solidFill>
              </a:rPr>
              <a:t> evaluators, and researchers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7D51-ABD0-4FFC-86B5-68FC63453BAC}" type="slidenum">
              <a:rPr lang="en-US" altLang="en-US" smtClean="0"/>
              <a:pPr/>
              <a:t>13</a:t>
            </a:fld>
            <a:endParaRPr lang="en-US" altLang="en-US">
              <a:solidFill>
                <a:srgbClr val="002C77"/>
              </a:solidFill>
            </a:endParaRPr>
          </a:p>
        </p:txBody>
      </p:sp>
      <p:pic>
        <p:nvPicPr>
          <p:cNvPr id="9" name="Picture 4" descr="C:\Documents and Settings\qmiles1\Desktop\peter.jpg"/>
          <p:cNvPicPr>
            <a:picLocks noChangeAspect="1" noChangeArrowheads="1"/>
          </p:cNvPicPr>
          <p:nvPr/>
        </p:nvPicPr>
        <p:blipFill rotWithShape="1">
          <a:blip r:embed="rId3" cstate="print"/>
          <a:srcRect b="10373"/>
          <a:stretch/>
        </p:blipFill>
        <p:spPr bwMode="auto">
          <a:xfrm>
            <a:off x="6974008" y="2726034"/>
            <a:ext cx="1630680" cy="1826916"/>
          </a:xfrm>
          <a:prstGeom prst="rect">
            <a:avLst/>
          </a:prstGeom>
          <a:noFill/>
        </p:spPr>
      </p:pic>
      <p:pic>
        <p:nvPicPr>
          <p:cNvPr id="10" name="Picture 9" descr="KOSTAS LYKETSOS-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05" y="640520"/>
            <a:ext cx="1620983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52" y="3013487"/>
            <a:ext cx="5486400" cy="425054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The MIND at Home Team 2016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15" y="4232702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C77"/>
                </a:solidFill>
                <a:latin typeface="Calibri" panose="020F0502020204030204" pitchFamily="34" charset="0"/>
              </a:rPr>
              <a:t>Special thanks Co-Investigators: Deirdre Johnston, MD, Betty Black, PhD, Karen Davis, PhD, and Laura Gitlin, PhD</a:t>
            </a:r>
            <a:endParaRPr lang="en-US" dirty="0">
              <a:solidFill>
                <a:srgbClr val="002C7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76350"/>
            <a:ext cx="275267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rgbClr val="002C77"/>
                </a:solidFill>
                <a:latin typeface="+mn-lt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3257550"/>
            <a:ext cx="382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Quincy Samus, PhD, MS</a:t>
            </a:r>
          </a:p>
          <a:p>
            <a:pPr algn="ctr"/>
            <a:r>
              <a:rPr lang="en-US" sz="1800" dirty="0"/>
              <a:t>Associate Professor </a:t>
            </a:r>
          </a:p>
          <a:p>
            <a:pPr algn="ctr"/>
            <a:r>
              <a:rPr lang="en-US" sz="1800" dirty="0"/>
              <a:t>Department of Psychiatry, JHU</a:t>
            </a:r>
          </a:p>
          <a:p>
            <a:pPr algn="ctr"/>
            <a:r>
              <a:rPr lang="en-US" sz="1800" dirty="0"/>
              <a:t>qmiles@jhmi.edu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3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85116" y="284069"/>
            <a:ext cx="7141048" cy="5715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panose="020F0502020204030204" pitchFamily="34" charset="0"/>
              </a:rPr>
              <a:t>Current Financial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136" y="1191064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National </a:t>
            </a:r>
            <a:r>
              <a:rPr lang="en-US" sz="2600" dirty="0">
                <a:solidFill>
                  <a:srgbClr val="254B8E"/>
                </a:solidFill>
                <a:latin typeface="Calibri" panose="020F0502020204030204" pitchFamily="34" charset="0"/>
              </a:rPr>
              <a:t>Institute on 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Aging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54B8E"/>
                </a:solidFill>
                <a:latin typeface="Calibri" panose="020F0502020204030204" pitchFamily="34" charset="0"/>
              </a:rPr>
              <a:t>Centers for Medicare and 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Medicaid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254B8E"/>
                </a:solidFill>
                <a:latin typeface="Calibri" panose="020F0502020204030204" pitchFamily="34" charset="0"/>
              </a:rPr>
              <a:t>BrightFocus</a:t>
            </a:r>
            <a:r>
              <a:rPr lang="en-US" sz="2600" dirty="0">
                <a:solidFill>
                  <a:srgbClr val="254B8E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Foundation</a:t>
            </a:r>
            <a:endParaRPr lang="en-US" sz="2600" dirty="0">
              <a:solidFill>
                <a:srgbClr val="254B8E"/>
              </a:solidFill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254B8E"/>
                </a:solidFill>
                <a:latin typeface="Calibri" panose="020F0502020204030204" pitchFamily="34" charset="0"/>
              </a:rPr>
              <a:t>Broadmead</a:t>
            </a:r>
            <a:r>
              <a:rPr lang="en-US" sz="2600" dirty="0">
                <a:solidFill>
                  <a:srgbClr val="254B8E"/>
                </a:solidFill>
                <a:latin typeface="Calibri" panose="020F0502020204030204" pitchFamily="34" charset="0"/>
              </a:rPr>
              <a:t> Retirement 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Community (</a:t>
            </a:r>
            <a:r>
              <a:rPr lang="en-US" sz="2600" dirty="0">
                <a:solidFill>
                  <a:srgbClr val="254B8E"/>
                </a:solidFill>
                <a:latin typeface="Calibri" panose="020F0502020204030204" pitchFamily="34" charset="0"/>
              </a:rPr>
              <a:t>JHU consultant contract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254B8E"/>
                </a:solidFill>
                <a:latin typeface="Calibri" panose="020F0502020204030204" pitchFamily="34" charset="0"/>
              </a:rPr>
              <a:t>Welltower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254B8E"/>
                </a:solidFill>
                <a:latin typeface="Calibri" panose="020F0502020204030204" pitchFamily="34" charset="0"/>
              </a:rPr>
              <a:t>(JHU consultant </a:t>
            </a:r>
            <a:r>
              <a:rPr lang="en-US" sz="26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contract)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736" y="4019550"/>
            <a:ext cx="8610600" cy="893999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dirty="0"/>
              <a:t>project described </a:t>
            </a:r>
            <a:r>
              <a:rPr lang="en-US" dirty="0" smtClean="0"/>
              <a:t>in this presentation is </a:t>
            </a:r>
            <a:r>
              <a:rPr lang="en-US" dirty="0"/>
              <a:t>supported by Grant Number 1C1CMS331332 from the Department of Health and Human Services, Centers for Medicare &amp; Medicaid Services. The contents of this </a:t>
            </a:r>
            <a:r>
              <a:rPr lang="en-US" dirty="0" smtClean="0"/>
              <a:t>presentation are solely </a:t>
            </a:r>
            <a:r>
              <a:rPr lang="en-US" dirty="0"/>
              <a:t>the responsibility of the authors and do not necessarily represent the official views of the U.S. Department of Health and Human Services or any of its </a:t>
            </a:r>
            <a:r>
              <a:rPr lang="en-US" dirty="0" smtClean="0"/>
              <a:t>agencies.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9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895" y="209550"/>
            <a:ext cx="7772400" cy="85725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Program origin and vision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196" name="Rectangle 9"/>
          <p:cNvSpPr>
            <a:spLocks noGrp="1" noChangeArrowheads="1"/>
          </p:cNvSpPr>
          <p:nvPr>
            <p:ph idx="1"/>
          </p:nvPr>
        </p:nvSpPr>
        <p:spPr>
          <a:xfrm>
            <a:off x="132701" y="1007029"/>
            <a:ext cx="6265125" cy="4045258"/>
          </a:xfrm>
        </p:spPr>
        <p:txBody>
          <a:bodyPr>
            <a:noAutofit/>
          </a:bodyPr>
          <a:lstStyle/>
          <a:p>
            <a:pPr marL="0" lvl="2" indent="0">
              <a:lnSpc>
                <a:spcPct val="80000"/>
              </a:lnSpc>
              <a:buNone/>
            </a:pPr>
            <a:r>
              <a:rPr lang="en-US" sz="1600" b="1" dirty="0" smtClean="0"/>
              <a:t>Origin</a:t>
            </a:r>
            <a:endParaRPr lang="en-US" sz="1600" b="1" dirty="0"/>
          </a:p>
          <a:p>
            <a:pPr marL="342900" lvl="2" indent="-114300">
              <a:lnSpc>
                <a:spcPct val="80000"/>
              </a:lnSpc>
            </a:pPr>
            <a:r>
              <a:rPr lang="en-US" sz="1600" dirty="0" smtClean="0"/>
              <a:t>Conceived </a:t>
            </a:r>
            <a:r>
              <a:rPr lang="en-US" sz="1600" dirty="0"/>
              <a:t>by Roy </a:t>
            </a:r>
            <a:r>
              <a:rPr lang="en-US" sz="1600" dirty="0" err="1"/>
              <a:t>Hoffberger</a:t>
            </a:r>
            <a:r>
              <a:rPr lang="en-US" sz="1600" dirty="0"/>
              <a:t> &amp; Kostas Lyketsos</a:t>
            </a:r>
          </a:p>
          <a:p>
            <a:pPr marL="342900" lvl="2" indent="-114300">
              <a:lnSpc>
                <a:spcPct val="80000"/>
              </a:lnSpc>
            </a:pPr>
            <a:r>
              <a:rPr lang="en-US" sz="1600" dirty="0"/>
              <a:t>Grassroots, philanthropic </a:t>
            </a:r>
            <a:r>
              <a:rPr lang="en-US" sz="1600" dirty="0" smtClean="0"/>
              <a:t>collaboration </a:t>
            </a:r>
            <a:endParaRPr lang="en-US" sz="1600" dirty="0" smtClean="0"/>
          </a:p>
          <a:p>
            <a:pPr marL="342900" lvl="2" indent="-114300">
              <a:lnSpc>
                <a:spcPct val="80000"/>
              </a:lnSpc>
            </a:pPr>
            <a:r>
              <a:rPr lang="en-US" sz="1600" dirty="0" smtClean="0"/>
              <a:t>Recognition great unmet needs in the community but effective care strategies available</a:t>
            </a:r>
            <a:endParaRPr lang="en-US" sz="1600" dirty="0" smtClean="0"/>
          </a:p>
          <a:p>
            <a:pPr marL="0" lvl="2" indent="0">
              <a:lnSpc>
                <a:spcPct val="80000"/>
              </a:lnSpc>
              <a:buNone/>
            </a:pPr>
            <a:endParaRPr lang="en-US" sz="1400" dirty="0"/>
          </a:p>
          <a:p>
            <a:pPr marL="0" lvl="2" indent="0">
              <a:lnSpc>
                <a:spcPct val="80000"/>
              </a:lnSpc>
              <a:buNone/>
            </a:pPr>
            <a:r>
              <a:rPr lang="en-US" sz="1600" b="1" dirty="0" smtClean="0"/>
              <a:t>Vision</a:t>
            </a:r>
          </a:p>
          <a:p>
            <a:pPr marL="342900" lvl="2" indent="-111125">
              <a:lnSpc>
                <a:spcPct val="80000"/>
              </a:lnSpc>
            </a:pPr>
            <a:r>
              <a:rPr lang="en-US" sz="1600" dirty="0" smtClean="0"/>
              <a:t>H</a:t>
            </a:r>
            <a:r>
              <a:rPr lang="en-US" sz="1600" dirty="0" smtClean="0"/>
              <a:t>ome-based, </a:t>
            </a:r>
            <a:r>
              <a:rPr lang="en-US" sz="1600" dirty="0" smtClean="0"/>
              <a:t>care coordination</a:t>
            </a:r>
          </a:p>
          <a:p>
            <a:pPr marL="342900" lvl="2" indent="-111125">
              <a:lnSpc>
                <a:spcPct val="80000"/>
              </a:lnSpc>
            </a:pPr>
            <a:r>
              <a:rPr lang="en-US" sz="1600" dirty="0" smtClean="0"/>
              <a:t>Family-centered, individualized (not one-size fits all</a:t>
            </a:r>
            <a:r>
              <a:rPr lang="en-US" sz="1600" dirty="0"/>
              <a:t>), </a:t>
            </a:r>
            <a:r>
              <a:rPr lang="en-US" sz="1600" dirty="0" smtClean="0"/>
              <a:t>evidence-based</a:t>
            </a:r>
          </a:p>
          <a:p>
            <a:pPr marL="342900" lvl="2" indent="-111125">
              <a:lnSpc>
                <a:spcPct val="80000"/>
              </a:lnSpc>
            </a:pPr>
            <a:r>
              <a:rPr lang="en-US" sz="1600" dirty="0" smtClean="0"/>
              <a:t>Goals of </a:t>
            </a:r>
            <a:r>
              <a:rPr lang="en-US" sz="1600" dirty="0" smtClean="0"/>
              <a:t>care patient-centered (age-in-place, quality of life, reduce caregiver burden)</a:t>
            </a:r>
            <a:endParaRPr lang="en-US" sz="1600" dirty="0"/>
          </a:p>
          <a:p>
            <a:pPr marL="342900" lvl="2" indent="-111125">
              <a:lnSpc>
                <a:spcPct val="80000"/>
              </a:lnSpc>
            </a:pPr>
            <a:r>
              <a:rPr lang="en-US" sz="1600" dirty="0" smtClean="0"/>
              <a:t>Proactive and pragmatic</a:t>
            </a:r>
            <a:endParaRPr lang="en-US" sz="1600" dirty="0"/>
          </a:p>
          <a:p>
            <a:pPr marL="342900" lvl="2" indent="-111125"/>
            <a:r>
              <a:rPr lang="en-US" sz="1600" dirty="0" smtClean="0"/>
              <a:t>Platform </a:t>
            </a:r>
            <a:r>
              <a:rPr lang="en-US" sz="1600" dirty="0" smtClean="0"/>
              <a:t>to “</a:t>
            </a:r>
            <a:r>
              <a:rPr lang="en-US" sz="1600" b="1" u="sng" dirty="0" smtClean="0"/>
              <a:t>connect the dots</a:t>
            </a:r>
            <a:r>
              <a:rPr lang="en-US" sz="1600" dirty="0" smtClean="0"/>
              <a:t>” for medical</a:t>
            </a:r>
            <a:r>
              <a:rPr lang="en-US" sz="1600" dirty="0"/>
              <a:t>, social and supportive </a:t>
            </a:r>
            <a:r>
              <a:rPr lang="en-US" sz="1600" dirty="0" smtClean="0"/>
              <a:t>care and </a:t>
            </a:r>
            <a:r>
              <a:rPr lang="en-US" sz="1600" dirty="0" smtClean="0"/>
              <a:t>services, technology</a:t>
            </a:r>
            <a:endParaRPr lang="en-US" sz="1600" dirty="0"/>
          </a:p>
        </p:txBody>
      </p:sp>
      <p:pic>
        <p:nvPicPr>
          <p:cNvPr id="3" name="Picture 2" descr="84397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07029"/>
            <a:ext cx="249787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75" y="4124188"/>
            <a:ext cx="2585923" cy="899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400" y="776197"/>
            <a:ext cx="1981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254B8E"/>
                </a:solidFill>
                <a:latin typeface="Calibri" panose="020F0502020204030204" pitchFamily="34" charset="0"/>
              </a:rPr>
              <a:t>Photo: Paula Tillman-</a:t>
            </a:r>
            <a:r>
              <a:rPr lang="en-US" sz="900" dirty="0" err="1" smtClean="0">
                <a:solidFill>
                  <a:srgbClr val="254B8E"/>
                </a:solidFill>
                <a:latin typeface="Calibri" panose="020F0502020204030204" pitchFamily="34" charset="0"/>
              </a:rPr>
              <a:t>Hoffberger</a:t>
            </a:r>
            <a:endParaRPr lang="en-US" sz="900" dirty="0">
              <a:solidFill>
                <a:srgbClr val="254B8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Pilot studies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2" y="857250"/>
            <a:ext cx="5128528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>
                <a:latin typeface="Calibri" panose="020F0502020204030204" pitchFamily="34" charset="0"/>
              </a:rPr>
              <a:t>Phase 1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T</a:t>
            </a:r>
            <a:r>
              <a:rPr lang="en-US" sz="1800" dirty="0" smtClean="0">
                <a:latin typeface="Calibri" panose="020F0502020204030204" pitchFamily="34" charset="0"/>
              </a:rPr>
              <a:t>ested a dementia case finding method</a:t>
            </a:r>
          </a:p>
          <a:p>
            <a:r>
              <a:rPr lang="en-US" sz="1800" dirty="0">
                <a:latin typeface="Calibri" panose="020F0502020204030204" pitchFamily="34" charset="0"/>
              </a:rPr>
              <a:t>D</a:t>
            </a:r>
            <a:r>
              <a:rPr lang="en-US" sz="1800" dirty="0" smtClean="0">
                <a:latin typeface="Calibri" panose="020F0502020204030204" pitchFamily="34" charset="0"/>
              </a:rPr>
              <a:t>eveloped needs assessment tool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Initial prevalence unmet needs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Developed protocol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BABA-9150-4853-A036-A7DCDB844EAD}" type="slidenum">
              <a:rPr lang="en-US" smtClean="0"/>
              <a:pPr/>
              <a:t>4</a:t>
            </a:fld>
            <a:endParaRPr lang="en-US">
              <a:solidFill>
                <a:srgbClr val="002C77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5893225" y="669005"/>
            <a:ext cx="2714200" cy="2359152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I:\MIND at Home (HCIA)\GETTY images_paid\MD002510_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27" y="2609723"/>
            <a:ext cx="2669272" cy="239407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black">
          <a:xfrm>
            <a:off x="4169224" y="2584323"/>
            <a:ext cx="512852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254B8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sng" kern="0" dirty="0" smtClean="0">
                <a:latin typeface="Calibri" panose="020F0502020204030204" pitchFamily="34" charset="0"/>
              </a:rPr>
              <a:t>Phase 2 </a:t>
            </a:r>
          </a:p>
          <a:p>
            <a:pPr marL="0" indent="0">
              <a:buNone/>
            </a:pPr>
            <a:r>
              <a:rPr lang="en-US" sz="1800" b="1" dirty="0" smtClean="0">
                <a:latin typeface="Calibri" panose="020F0502020204030204" pitchFamily="34" charset="0"/>
              </a:rPr>
              <a:t>Pilot RCT </a:t>
            </a:r>
            <a:r>
              <a:rPr lang="en-US" sz="1800" dirty="0" smtClean="0">
                <a:latin typeface="Calibri" panose="020F0502020204030204" pitchFamily="34" charset="0"/>
              </a:rPr>
              <a:t>of </a:t>
            </a:r>
            <a:r>
              <a:rPr lang="en-US" sz="1800" dirty="0" smtClean="0">
                <a:latin typeface="Calibri" panose="020F0502020204030204" pitchFamily="34" charset="0"/>
                <a:cs typeface="Arial" pitchFamily="34" charset="0"/>
              </a:rPr>
              <a:t>MIND </a:t>
            </a:r>
            <a:r>
              <a:rPr lang="en-US" sz="1800" dirty="0">
                <a:latin typeface="Calibri" panose="020F0502020204030204" pitchFamily="34" charset="0"/>
                <a:cs typeface="Arial" pitchFamily="34" charset="0"/>
              </a:rPr>
              <a:t>on aging in </a:t>
            </a:r>
            <a:r>
              <a:rPr lang="en-US" sz="1800" dirty="0" smtClean="0">
                <a:latin typeface="Calibri" panose="020F0502020204030204" pitchFamily="34" charset="0"/>
                <a:cs typeface="Arial" pitchFamily="34" charset="0"/>
              </a:rPr>
              <a:t>place among community-living </a:t>
            </a:r>
            <a:r>
              <a:rPr lang="en-US" sz="1800" dirty="0">
                <a:latin typeface="Calibri" panose="020F0502020204030204" pitchFamily="34" charset="0"/>
                <a:cs typeface="Arial" pitchFamily="34" charset="0"/>
              </a:rPr>
              <a:t>persons with memory </a:t>
            </a:r>
            <a:r>
              <a:rPr lang="en-US" sz="1800" dirty="0" smtClean="0">
                <a:latin typeface="Calibri" panose="020F0502020204030204" pitchFamily="34" charset="0"/>
                <a:cs typeface="Arial" pitchFamily="34" charset="0"/>
              </a:rPr>
              <a:t>disorders (18m, n=303)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383381" indent="-304800">
              <a:spcAft>
                <a:spcPts val="450"/>
              </a:spcAft>
              <a:buSzPct val="140000"/>
              <a:buFont typeface="Calibri" panose="020F0502020204030204" pitchFamily="34" charset="0"/>
              <a:buChar char="•"/>
            </a:pPr>
            <a:r>
              <a:rPr lang="en-US" sz="1800" b="1" dirty="0" smtClean="0">
                <a:latin typeface="Calibri" panose="020F0502020204030204" pitchFamily="34" charset="0"/>
              </a:rPr>
              <a:t>PTs: </a:t>
            </a:r>
            <a:r>
              <a:rPr lang="en-US" sz="1800" dirty="0" smtClean="0">
                <a:latin typeface="Calibri" panose="020F0502020204030204" pitchFamily="34" charset="0"/>
              </a:rPr>
              <a:t>Delayed </a:t>
            </a:r>
            <a:r>
              <a:rPr lang="en-US" sz="1800" dirty="0">
                <a:latin typeface="Calibri" panose="020F0502020204030204" pitchFamily="34" charset="0"/>
              </a:rPr>
              <a:t>transition from home, improved quality of PT life, reduced unmet needs</a:t>
            </a:r>
          </a:p>
          <a:p>
            <a:pPr marL="383381" indent="-304800">
              <a:spcAft>
                <a:spcPts val="450"/>
              </a:spcAft>
              <a:buSzPct val="140000"/>
              <a:buFont typeface="Calibri" panose="020F0502020204030204" pitchFamily="34" charset="0"/>
              <a:buChar char="•"/>
            </a:pPr>
            <a:r>
              <a:rPr lang="en-US" sz="1800" b="1" dirty="0" smtClean="0">
                <a:latin typeface="Calibri" panose="020F0502020204030204" pitchFamily="34" charset="0"/>
              </a:rPr>
              <a:t>CGs: </a:t>
            </a:r>
            <a:r>
              <a:rPr lang="en-US" sz="1800" dirty="0" smtClean="0">
                <a:latin typeface="Calibri" panose="020F0502020204030204" pitchFamily="34" charset="0"/>
              </a:rPr>
              <a:t>time </a:t>
            </a:r>
            <a:r>
              <a:rPr lang="en-US" sz="1800" dirty="0">
                <a:latin typeface="Calibri" panose="020F0502020204030204" pitchFamily="34" charset="0"/>
              </a:rPr>
              <a:t>savings (i.e. fewer </a:t>
            </a:r>
            <a:r>
              <a:rPr lang="en-US" sz="1800" dirty="0" err="1" smtClean="0">
                <a:latin typeface="Calibri" panose="020F0502020204030204" pitchFamily="34" charset="0"/>
              </a:rPr>
              <a:t>hrs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per </a:t>
            </a:r>
            <a:r>
              <a:rPr lang="en-US" sz="1800" dirty="0" err="1" smtClean="0">
                <a:latin typeface="Calibri" panose="020F0502020204030204" pitchFamily="34" charset="0"/>
              </a:rPr>
              <a:t>wk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with </a:t>
            </a:r>
            <a:r>
              <a:rPr lang="en-US" sz="1800" dirty="0" smtClean="0">
                <a:latin typeface="Calibri" panose="020F0502020204030204" pitchFamily="34" charset="0"/>
              </a:rPr>
              <a:t>PT), reduced burden</a:t>
            </a:r>
            <a:endParaRPr lang="en-US" sz="1800" dirty="0">
              <a:latin typeface="Calibri" panose="020F0502020204030204" pitchFamily="34" charset="0"/>
            </a:endParaRPr>
          </a:p>
          <a:p>
            <a:pPr marL="345281" indent="-260747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Garamond" pitchFamily="18" charset="0"/>
              <a:buChar char="●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345281" indent="-260747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Garamond" pitchFamily="18" charset="0"/>
              <a:buChar char="●"/>
            </a:pP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8000" y="3575929"/>
            <a:ext cx="34638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C77"/>
                </a:solidFill>
                <a:latin typeface="+mn-lt"/>
              </a:rPr>
              <a:t>Samus et al., American Journal of Geriatric Psychiatry, 2014</a:t>
            </a:r>
          </a:p>
        </p:txBody>
      </p:sp>
    </p:spTree>
    <p:extLst>
      <p:ext uri="{BB962C8B-B14F-4D97-AF65-F5344CB8AC3E}">
        <p14:creationId xmlns:p14="http://schemas.microsoft.com/office/powerpoint/2010/main" val="36308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 bwMode="auto">
          <a:xfrm>
            <a:off x="2005246" y="255296"/>
            <a:ext cx="2971800" cy="13997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Home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Setting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6" y="251460"/>
            <a:ext cx="2189359" cy="857250"/>
          </a:xfrm>
        </p:spPr>
        <p:txBody>
          <a:bodyPr/>
          <a:lstStyle/>
          <a:p>
            <a:r>
              <a:rPr lang="en-US" sz="2000" dirty="0" smtClean="0"/>
              <a:t>MIND at Home Model </a:t>
            </a:r>
            <a:br>
              <a:rPr lang="en-US" sz="2000" dirty="0" smtClean="0"/>
            </a:br>
            <a:r>
              <a:rPr lang="en-US" sz="2000" dirty="0" smtClean="0"/>
              <a:t>(Streamlined, PLUS)</a:t>
            </a:r>
            <a:endParaRPr lang="en-US" sz="2000" dirty="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6368318" y="3886928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bg1"/>
                </a:solidFill>
              </a:rPr>
              <a:t>Other community resources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264804" y="328080"/>
            <a:ext cx="1226343" cy="1226343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algn="ctr" defTabSz="1155700">
              <a:spcAft>
                <a:spcPts val="0"/>
              </a:spcAft>
            </a:pPr>
            <a:r>
              <a:rPr lang="en-US" sz="1100" dirty="0">
                <a:solidFill>
                  <a:schemeClr val="bg1"/>
                </a:solidFill>
              </a:rPr>
              <a:t>Person with Dementia</a:t>
            </a:r>
            <a:r>
              <a:rPr lang="en-US" sz="1100" dirty="0" smtClean="0">
                <a:solidFill>
                  <a:schemeClr val="bg1"/>
                </a:solidFill>
              </a:rPr>
              <a:t>/</a:t>
            </a:r>
          </a:p>
          <a:p>
            <a:pPr algn="ctr" defTabSz="1155700"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Family Caregiver</a:t>
            </a:r>
            <a:endParaRPr lang="en-US" sz="1100" kern="1200" dirty="0"/>
          </a:p>
        </p:txBody>
      </p:sp>
      <p:sp>
        <p:nvSpPr>
          <p:cNvPr id="39" name="Freeform 38"/>
          <p:cNvSpPr>
            <a:spLocks noChangeAspect="1"/>
          </p:cNvSpPr>
          <p:nvPr/>
        </p:nvSpPr>
        <p:spPr>
          <a:xfrm>
            <a:off x="6368318" y="441566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chemeClr val="bg1"/>
                </a:solidFill>
              </a:rPr>
              <a:t>Primary Care and Specialty Care Provider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>
            <a:spLocks noChangeAspect="1"/>
          </p:cNvSpPr>
          <p:nvPr/>
        </p:nvSpPr>
        <p:spPr>
          <a:xfrm>
            <a:off x="6368318" y="1593806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bg1"/>
                </a:solidFill>
              </a:rPr>
              <a:t>Social and supportive care services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41" name="Freeform 40"/>
          <p:cNvSpPr>
            <a:spLocks noChangeAspect="1"/>
          </p:cNvSpPr>
          <p:nvPr/>
        </p:nvSpPr>
        <p:spPr>
          <a:xfrm>
            <a:off x="6370901" y="2734688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bg1"/>
                </a:solidFill>
              </a:rPr>
              <a:t>Aging Services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2931852" y="3953835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DE90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bg1"/>
                </a:solidFill>
              </a:rPr>
              <a:t>Registered Nurse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43" name="Freeform 42"/>
          <p:cNvSpPr>
            <a:spLocks noChangeAspect="1"/>
          </p:cNvSpPr>
          <p:nvPr/>
        </p:nvSpPr>
        <p:spPr>
          <a:xfrm>
            <a:off x="4148421" y="3943314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pattFill prst="openDmnd">
            <a:fgClr>
              <a:schemeClr val="bg1"/>
            </a:fgClr>
            <a:bgClr>
              <a:srgbClr val="DE9078"/>
            </a:bgClr>
          </a:patt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>
                <a:solidFill>
                  <a:schemeClr val="bg1"/>
                </a:solidFill>
              </a:rPr>
              <a:t>Occupational Therapist</a:t>
            </a:r>
            <a:endParaRPr lang="en-US" sz="900" kern="1200" dirty="0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>
            <a:spLocks noChangeAspect="1"/>
          </p:cNvSpPr>
          <p:nvPr/>
        </p:nvSpPr>
        <p:spPr>
          <a:xfrm>
            <a:off x="1711205" y="3943314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DE907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bg1"/>
                </a:solidFill>
              </a:rPr>
              <a:t>Geriatric Psychiatrist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45" name="Freeform 44"/>
          <p:cNvSpPr>
            <a:spLocks noChangeAspect="1"/>
          </p:cNvSpPr>
          <p:nvPr/>
        </p:nvSpPr>
        <p:spPr>
          <a:xfrm>
            <a:off x="2915642" y="2205918"/>
            <a:ext cx="1122246" cy="112224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D1715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chemeClr val="bg1"/>
                </a:solidFill>
              </a:rPr>
              <a:t>Memory Care Coordinator</a:t>
            </a:r>
            <a:endParaRPr lang="en-US" sz="1000" kern="1200" dirty="0">
              <a:solidFill>
                <a:schemeClr val="bg1"/>
              </a:solidFill>
            </a:endParaRPr>
          </a:p>
        </p:txBody>
      </p:sp>
      <p:sp>
        <p:nvSpPr>
          <p:cNvPr id="52" name="Double Bracket 51"/>
          <p:cNvSpPr/>
          <p:nvPr/>
        </p:nvSpPr>
        <p:spPr bwMode="auto">
          <a:xfrm>
            <a:off x="6322833" y="514350"/>
            <a:ext cx="1219200" cy="4411226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3" name="Left Bracket 52"/>
          <p:cNvSpPr/>
          <p:nvPr/>
        </p:nvSpPr>
        <p:spPr bwMode="auto">
          <a:xfrm rot="5400000">
            <a:off x="3341466" y="2253960"/>
            <a:ext cx="284467" cy="3573934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3472494" y="3335202"/>
            <a:ext cx="4271" cy="5354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7716354" y="1496098"/>
            <a:ext cx="923330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Community Resources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66801" y="1789990"/>
            <a:ext cx="15603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Educate/Navigate/Support</a:t>
            </a:r>
            <a:endParaRPr lang="en-US" sz="9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28617" y="2746246"/>
            <a:ext cx="13228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Facilitate/Coordinate</a:t>
            </a:r>
            <a:endParaRPr lang="en-US" sz="900" dirty="0">
              <a:latin typeface="+mn-lt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H="1">
            <a:off x="4083373" y="2734687"/>
            <a:ext cx="2159172" cy="40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5057335" y="1002689"/>
            <a:ext cx="120967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3509380" y="3503095"/>
            <a:ext cx="200786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Regular clinical expert support</a:t>
            </a:r>
            <a:endParaRPr lang="en-US" sz="900" dirty="0">
              <a:latin typeface="+mn-lt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2272328" y="1760821"/>
            <a:ext cx="8639" cy="2049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009311" y="2386112"/>
            <a:ext cx="123038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Direct Consultation on Complex Issues/ Full Needs Assessments</a:t>
            </a:r>
            <a:endParaRPr lang="en-US" sz="900" dirty="0">
              <a:latin typeface="+mn-lt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3472494" y="1655076"/>
            <a:ext cx="0" cy="516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92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" y="209550"/>
            <a:ext cx="7772400" cy="857250"/>
          </a:xfrm>
        </p:spPr>
        <p:txBody>
          <a:bodyPr/>
          <a:lstStyle/>
          <a:p>
            <a:r>
              <a:rPr lang="en-US" sz="2800" dirty="0" smtClean="0"/>
              <a:t>MIND at Home minimum core (Streamlined)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895350"/>
            <a:ext cx="3810000" cy="367665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Initial JHDCNA needs assessment (PT &amp; CG)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+mj-lt"/>
              <a:buAutoNum type="arabicPeriod" startAt="2"/>
            </a:pPr>
            <a:r>
              <a:rPr lang="en-US" sz="1600" dirty="0" smtClean="0"/>
              <a:t>Individualized need-based care planning and standardized MIND service delivery</a:t>
            </a:r>
          </a:p>
          <a:p>
            <a:pPr marL="928687" lvl="2">
              <a:spcAft>
                <a:spcPts val="0"/>
              </a:spcAft>
            </a:pPr>
            <a:r>
              <a:rPr lang="en-US" sz="1200" dirty="0" smtClean="0"/>
              <a:t>Written care plan (family and Primary care provider)</a:t>
            </a:r>
          </a:p>
          <a:p>
            <a:pPr marL="928687" lvl="2">
              <a:spcAft>
                <a:spcPts val="0"/>
              </a:spcAft>
            </a:pPr>
            <a:r>
              <a:rPr lang="en-US" sz="1200" dirty="0" smtClean="0"/>
              <a:t>Implement core care strategies per standardized protocol</a:t>
            </a:r>
          </a:p>
          <a:p>
            <a:pPr marL="1385887" lvl="3">
              <a:spcAft>
                <a:spcPts val="0"/>
              </a:spcAft>
            </a:pPr>
            <a:r>
              <a:rPr lang="en-US" sz="1000" dirty="0" smtClean="0"/>
              <a:t>Disorder </a:t>
            </a:r>
            <a:r>
              <a:rPr lang="en-US" sz="1000" dirty="0"/>
              <a:t>education</a:t>
            </a:r>
          </a:p>
          <a:p>
            <a:pPr marL="1385887" lvl="3">
              <a:spcAft>
                <a:spcPts val="0"/>
              </a:spcAft>
            </a:pPr>
            <a:r>
              <a:rPr lang="en-US" sz="1000" dirty="0"/>
              <a:t>Referrals and Linking</a:t>
            </a:r>
          </a:p>
          <a:p>
            <a:pPr marL="1385887" lvl="3">
              <a:spcAft>
                <a:spcPts val="0"/>
              </a:spcAft>
            </a:pPr>
            <a:r>
              <a:rPr lang="en-US" sz="1000" dirty="0"/>
              <a:t>Specific </a:t>
            </a:r>
            <a:r>
              <a:rPr lang="en-US" sz="1000" dirty="0" smtClean="0"/>
              <a:t>skills/strategies/problem solving-DICE</a:t>
            </a:r>
            <a:endParaRPr lang="en-US" sz="1000" dirty="0"/>
          </a:p>
          <a:p>
            <a:pPr marL="1385887" lvl="3">
              <a:spcAft>
                <a:spcPts val="0"/>
              </a:spcAft>
            </a:pPr>
            <a:r>
              <a:rPr lang="en-US" sz="1000" dirty="0"/>
              <a:t>Emotional support</a:t>
            </a:r>
          </a:p>
          <a:p>
            <a:pPr marL="1385887" lvl="3">
              <a:spcAft>
                <a:spcPts val="0"/>
              </a:spcAft>
            </a:pPr>
            <a:r>
              <a:rPr lang="en-US" sz="1000" dirty="0" smtClean="0"/>
              <a:t>Symptom screening/ Needs Assessment</a:t>
            </a:r>
          </a:p>
          <a:p>
            <a:pPr marL="928687" lvl="2">
              <a:spcAft>
                <a:spcPts val="0"/>
              </a:spcAft>
            </a:pPr>
            <a:r>
              <a:rPr lang="en-US" sz="1200" dirty="0" smtClean="0"/>
              <a:t>Caregiver resource binder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72025" y="895350"/>
            <a:ext cx="3810000" cy="3676650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sz="1600" dirty="0"/>
              <a:t>Monitoring and revision of care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MCC direct encounter every 30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Quality reviews, every participant, every 60 days by clinical supervisor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Weekly care team rounds (challenging/complex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Tracking encounters in Dementia Care Management System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+mj-lt"/>
              <a:buAutoNum type="arabicPeriod" startAt="4"/>
            </a:pPr>
            <a:r>
              <a:rPr lang="en-US" sz="1600" dirty="0" smtClean="0"/>
              <a:t>Full </a:t>
            </a:r>
            <a:r>
              <a:rPr lang="en-US" sz="1600" dirty="0"/>
              <a:t>JHDCNA In-Home Reassessment (every 9 </a:t>
            </a:r>
            <a:r>
              <a:rPr lang="en-US" sz="1600" dirty="0" smtClean="0"/>
              <a:t>months)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+mj-lt"/>
              <a:buAutoNum type="arabicPeriod" startAt="5"/>
            </a:pPr>
            <a:r>
              <a:rPr lang="en-US" sz="1600" dirty="0" smtClean="0"/>
              <a:t>Critical Events protocols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PRN </a:t>
            </a:r>
            <a:r>
              <a:rPr lang="en-US" sz="1200" dirty="0" err="1" smtClean="0"/>
              <a:t>telehealth</a:t>
            </a:r>
            <a:r>
              <a:rPr lang="en-US" sz="1200" dirty="0" smtClean="0"/>
              <a:t> visits within 1 week of discharge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Transitions/discharges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FFCDD-75D1-4123-9B2F-701785C74456}" type="slidenum">
              <a:rPr lang="en-US" smtClean="0"/>
              <a:pPr>
                <a:defRPr/>
              </a:pPr>
              <a:t>6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2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7513"/>
              </p:ext>
            </p:extLst>
          </p:nvPr>
        </p:nvGraphicFramePr>
        <p:xfrm>
          <a:off x="-746452" y="1136650"/>
          <a:ext cx="4564390" cy="294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85539061"/>
              </p:ext>
            </p:extLst>
          </p:nvPr>
        </p:nvGraphicFramePr>
        <p:xfrm>
          <a:off x="3381375" y="762000"/>
          <a:ext cx="16487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Left Brace 11"/>
          <p:cNvSpPr/>
          <p:nvPr/>
        </p:nvSpPr>
        <p:spPr bwMode="auto">
          <a:xfrm>
            <a:off x="3188959" y="895349"/>
            <a:ext cx="257175" cy="3810001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254B8E"/>
              </a:solidFill>
              <a:effectLst/>
              <a:latin typeface="Times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65362279"/>
              </p:ext>
            </p:extLst>
          </p:nvPr>
        </p:nvGraphicFramePr>
        <p:xfrm>
          <a:off x="5659111" y="720725"/>
          <a:ext cx="1275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6036886"/>
              </p:ext>
            </p:extLst>
          </p:nvPr>
        </p:nvGraphicFramePr>
        <p:xfrm>
          <a:off x="7727949" y="781050"/>
          <a:ext cx="12636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2781369" y="3028950"/>
            <a:ext cx="453041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2781369" y="3181350"/>
            <a:ext cx="407591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3188959" y="361950"/>
            <a:ext cx="1992641" cy="358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Care Needs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361645" y="361950"/>
            <a:ext cx="1992641" cy="358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Proximal outcomes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095166" y="1276350"/>
            <a:ext cx="1992641" cy="358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Primary outcomes</a:t>
            </a:r>
          </a:p>
        </p:txBody>
      </p:sp>
      <p:sp>
        <p:nvSpPr>
          <p:cNvPr id="32" name="Left Brace 31"/>
          <p:cNvSpPr/>
          <p:nvPr/>
        </p:nvSpPr>
        <p:spPr bwMode="auto">
          <a:xfrm flipH="1">
            <a:off x="5030132" y="888999"/>
            <a:ext cx="154259" cy="3810001"/>
          </a:xfrm>
          <a:prstGeom prst="lef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254B8E"/>
              </a:solidFill>
              <a:effectLst/>
              <a:latin typeface="Times" charset="0"/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 bwMode="auto">
          <a:xfrm flipV="1">
            <a:off x="5184391" y="2793999"/>
            <a:ext cx="474720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994307" y="2794000"/>
            <a:ext cx="73364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1517" y="303996"/>
            <a:ext cx="310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 smtClean="0">
                <a:solidFill>
                  <a:srgbClr val="254B8E"/>
                </a:solidFill>
                <a:latin typeface="+mn-lt"/>
              </a:rPr>
              <a:t>How MIND works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4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Graphic spid="14" grpId="0">
        <p:bldAsOne/>
      </p:bldGraphic>
      <p:bldGraphic spid="15" grpId="0">
        <p:bldAsOne/>
      </p:bldGraphic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2" y="3141682"/>
            <a:ext cx="3475205" cy="19548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20" y="285750"/>
            <a:ext cx="7772400" cy="857250"/>
          </a:xfrm>
        </p:spPr>
        <p:txBody>
          <a:bodyPr/>
          <a:lstStyle/>
          <a:p>
            <a:r>
              <a:rPr lang="en-US" sz="2800" dirty="0" smtClean="0"/>
              <a:t>Program Tools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r="11315" b="6360"/>
          <a:stretch/>
        </p:blipFill>
        <p:spPr>
          <a:xfrm>
            <a:off x="345220" y="1035089"/>
            <a:ext cx="3200400" cy="2057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7" t="9516" r="30769" b="7135"/>
          <a:stretch/>
        </p:blipFill>
        <p:spPr>
          <a:xfrm>
            <a:off x="4252912" y="461978"/>
            <a:ext cx="2362200" cy="2667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8" t="2382" r="34616" b="23794"/>
          <a:stretch/>
        </p:blipFill>
        <p:spPr>
          <a:xfrm>
            <a:off x="7296270" y="627139"/>
            <a:ext cx="1752600" cy="2362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30949" r="20513" b="4753"/>
          <a:stretch/>
        </p:blipFill>
        <p:spPr>
          <a:xfrm>
            <a:off x="5157908" y="2989339"/>
            <a:ext cx="3276600" cy="2057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72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6734175" cy="857250"/>
          </a:xfrm>
        </p:spPr>
        <p:txBody>
          <a:bodyPr/>
          <a:lstStyle/>
          <a:p>
            <a:r>
              <a:rPr lang="en-US" sz="2800" dirty="0" smtClean="0"/>
              <a:t>Stories from the field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077200" cy="38100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1250" dirty="0" smtClean="0"/>
              <a:t>Working with a Physician Assistant to discuss a MOLST with a critically ill participant, who later died peacefully in own how, according to his wishes.</a:t>
            </a:r>
            <a:endParaRPr lang="en-US" sz="1250" dirty="0"/>
          </a:p>
          <a:p>
            <a:pPr>
              <a:spcAft>
                <a:spcPts val="800"/>
              </a:spcAft>
            </a:pPr>
            <a:r>
              <a:rPr lang="en-US" sz="1250" dirty="0" smtClean="0"/>
              <a:t>Helping a family caregiver recognize symptoms of a urinary tract infection, who promptly called the PCP and obtained outpatient labs and treated—potentially avoiding a ED or worse, a hospitalization.</a:t>
            </a:r>
          </a:p>
          <a:p>
            <a:pPr>
              <a:spcAft>
                <a:spcPts val="800"/>
              </a:spcAft>
            </a:pPr>
            <a:r>
              <a:rPr lang="en-US" sz="1250" dirty="0" smtClean="0"/>
              <a:t>Providing emotional support and empowerment to a family caregiver, who at the initial home visit, was so overwhelmed that she was tearful through most of the interview, and 9 months later is now a </a:t>
            </a:r>
            <a:r>
              <a:rPr lang="en-US" sz="1250" dirty="0"/>
              <a:t>Caregiver Advocate for the </a:t>
            </a:r>
            <a:r>
              <a:rPr lang="en-US" sz="1250" dirty="0" smtClean="0"/>
              <a:t>Alzheimer’s Association.</a:t>
            </a:r>
          </a:p>
          <a:p>
            <a:pPr>
              <a:spcAft>
                <a:spcPts val="800"/>
              </a:spcAft>
            </a:pPr>
            <a:r>
              <a:rPr lang="en-US" sz="1250" dirty="0" smtClean="0"/>
              <a:t>Assisting with overseas travel preparation for a person with mild dementia (recommended contacting PCP for advice on flying and blood clot prevention, creation of an ID pouch in case of getting lost) </a:t>
            </a:r>
            <a:r>
              <a:rPr lang="en-US" sz="1250" dirty="0"/>
              <a:t> </a:t>
            </a:r>
          </a:p>
          <a:p>
            <a:pPr>
              <a:spcAft>
                <a:spcPts val="800"/>
              </a:spcAft>
            </a:pPr>
            <a:r>
              <a:rPr lang="en-US" sz="1250" dirty="0" smtClean="0"/>
              <a:t>Assisting with calling Maryland </a:t>
            </a:r>
            <a:r>
              <a:rPr lang="en-US" sz="1250" dirty="0"/>
              <a:t>Health </a:t>
            </a:r>
            <a:r>
              <a:rPr lang="en-US" sz="1250" dirty="0" smtClean="0"/>
              <a:t>Connection, after patient lost health insurance coverage, and was initially declined to have it re-instated. Assistance led to re-instating health insurance coverage so that the participant could obtain </a:t>
            </a:r>
            <a:r>
              <a:rPr lang="en-US" sz="1250" dirty="0"/>
              <a:t>her </a:t>
            </a:r>
            <a:r>
              <a:rPr lang="en-US" sz="1250" dirty="0" smtClean="0"/>
              <a:t>medications.</a:t>
            </a:r>
            <a:endParaRPr lang="en-US" sz="1250" dirty="0"/>
          </a:p>
          <a:p>
            <a:pPr>
              <a:spcAft>
                <a:spcPts val="800"/>
              </a:spcAft>
            </a:pPr>
            <a:r>
              <a:rPr lang="en-US" sz="1250" dirty="0" smtClean="0"/>
              <a:t>Assisting with ordering a bedside </a:t>
            </a:r>
            <a:r>
              <a:rPr lang="en-US" sz="1250" dirty="0"/>
              <a:t>commode </a:t>
            </a:r>
            <a:r>
              <a:rPr lang="en-US" sz="1250" dirty="0" smtClean="0"/>
              <a:t>to </a:t>
            </a:r>
            <a:r>
              <a:rPr lang="en-US" sz="1250" dirty="0"/>
              <a:t>prevent </a:t>
            </a:r>
            <a:r>
              <a:rPr lang="en-US" sz="1250" dirty="0" smtClean="0"/>
              <a:t>entering </a:t>
            </a:r>
            <a:r>
              <a:rPr lang="en-US" sz="1250" dirty="0"/>
              <a:t>a nursing home.  </a:t>
            </a:r>
            <a:r>
              <a:rPr lang="en-US" sz="1250" dirty="0" smtClean="0"/>
              <a:t>Now PT can make </a:t>
            </a:r>
            <a:r>
              <a:rPr lang="en-US" sz="1250" dirty="0"/>
              <a:t>it to the toilet in the middle of the night instead of inappropriately urinating and ruining the hardwood floors.</a:t>
            </a:r>
          </a:p>
          <a:p>
            <a:pPr>
              <a:spcAft>
                <a:spcPts val="800"/>
              </a:spcAft>
            </a:pPr>
            <a:r>
              <a:rPr lang="en-US" sz="1250" dirty="0"/>
              <a:t> </a:t>
            </a:r>
            <a:r>
              <a:rPr lang="en-US" sz="1250" dirty="0" smtClean="0"/>
              <a:t>Helping to secure an Alzheimer’s </a:t>
            </a:r>
            <a:r>
              <a:rPr lang="en-US" sz="1250" dirty="0"/>
              <a:t>Association Caregiver Grant </a:t>
            </a:r>
            <a:r>
              <a:rPr lang="en-US" sz="1250" dirty="0" smtClean="0"/>
              <a:t>for a weekend get-a-way for a caregiver who had gone 8 </a:t>
            </a:r>
            <a:r>
              <a:rPr lang="en-US" sz="1250" dirty="0"/>
              <a:t>years of daily </a:t>
            </a:r>
            <a:r>
              <a:rPr lang="en-US" sz="1250" dirty="0" smtClean="0"/>
              <a:t>caregiving</a:t>
            </a:r>
            <a:r>
              <a:rPr lang="en-US" sz="1250" dirty="0"/>
              <a:t> </a:t>
            </a:r>
            <a:r>
              <a:rPr lang="en-US" sz="1250" dirty="0" smtClean="0"/>
              <a:t>without a full night respite. </a:t>
            </a:r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2765930"/>
      </p:ext>
    </p:extLst>
  </p:cSld>
  <p:clrMapOvr>
    <a:masterClrMapping/>
  </p:clrMapOvr>
</p:sld>
</file>

<file path=ppt/theme/theme1.xml><?xml version="1.0" encoding="utf-8"?>
<a:theme xmlns:a="http://schemas.openxmlformats.org/drawingml/2006/main" name="JHM_White_HD[1]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263ECC4A5104CA24FE6381D7A054A" ma:contentTypeVersion="2" ma:contentTypeDescription="Create a new document." ma:contentTypeScope="" ma:versionID="5c1df55d3617825f7ca40eca214aa3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2D2BA-5E21-43F4-B3D6-77FC389D5B9E}"/>
</file>

<file path=customXml/itemProps2.xml><?xml version="1.0" encoding="utf-8"?>
<ds:datastoreItem xmlns:ds="http://schemas.openxmlformats.org/officeDocument/2006/customXml" ds:itemID="{2136388C-9318-43DC-887F-30B80E637DE0}"/>
</file>

<file path=customXml/itemProps3.xml><?xml version="1.0" encoding="utf-8"?>
<ds:datastoreItem xmlns:ds="http://schemas.openxmlformats.org/officeDocument/2006/customXml" ds:itemID="{870C912B-2FCA-448C-86FC-17CB803460CD}"/>
</file>

<file path=docProps/app.xml><?xml version="1.0" encoding="utf-8"?>
<Properties xmlns="http://schemas.openxmlformats.org/officeDocument/2006/extended-properties" xmlns:vt="http://schemas.openxmlformats.org/officeDocument/2006/docPropsVTypes">
  <Template>JHM_White_HD[1]</Template>
  <TotalTime>4808</TotalTime>
  <Words>827</Words>
  <Application>Microsoft Office PowerPoint</Application>
  <PresentationFormat>On-screen Show (16:9)</PresentationFormat>
  <Paragraphs>149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Garamond</vt:lpstr>
      <vt:lpstr>Maiandra GD</vt:lpstr>
      <vt:lpstr>Times</vt:lpstr>
      <vt:lpstr>JHM_White_HD[1]</vt:lpstr>
      <vt:lpstr>“Maximizing Independence at Home” (MIND at Home): A Memory Care Coordination Program</vt:lpstr>
      <vt:lpstr>Current Financial Support</vt:lpstr>
      <vt:lpstr>Program origin and vision</vt:lpstr>
      <vt:lpstr>Pilot studies</vt:lpstr>
      <vt:lpstr>MIND at Home Model  (Streamlined, PLUS)</vt:lpstr>
      <vt:lpstr>MIND at Home minimum core (Streamlined)</vt:lpstr>
      <vt:lpstr>PowerPoint Presentation</vt:lpstr>
      <vt:lpstr>Program Tools</vt:lpstr>
      <vt:lpstr>Stories from the field</vt:lpstr>
      <vt:lpstr>PowerPoint Presentation</vt:lpstr>
      <vt:lpstr>What Families are Saying</vt:lpstr>
      <vt:lpstr>PowerPoint Presentation</vt:lpstr>
      <vt:lpstr>The MIND at Home Team 2016</vt:lpstr>
      <vt:lpstr>PowerPoint Presentation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Yvette Oliver-McKenzie</dc:creator>
  <cp:lastModifiedBy>Quincy Samus</cp:lastModifiedBy>
  <cp:revision>185</cp:revision>
  <cp:lastPrinted>2013-10-01T19:21:41Z</cp:lastPrinted>
  <dcterms:created xsi:type="dcterms:W3CDTF">2013-09-27T13:57:49Z</dcterms:created>
  <dcterms:modified xsi:type="dcterms:W3CDTF">2016-09-21T20:21:33Z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0x010100147263ECC4A5104CA24FE6381D7A054A</vt:lpwstr>
  </property>
</Properties>
</file>