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59" r:id="rId4"/>
    <p:sldId id="263" r:id="rId5"/>
    <p:sldId id="264" r:id="rId6"/>
    <p:sldId id="266" r:id="rId7"/>
    <p:sldId id="267" r:id="rId8"/>
    <p:sldId id="269" r:id="rId9"/>
    <p:sldId id="268" r:id="rId10"/>
    <p:sldId id="270" r:id="rId11"/>
    <p:sldId id="274" r:id="rId12"/>
    <p:sldId id="277"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A61E7-5629-49F4-8714-CDADCC3B3BB5}" type="datetimeFigureOut">
              <a:rPr lang="en-US" smtClean="0"/>
              <a:pPr/>
              <a:t>9/27/2013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8F0D9-4E1D-4A43-9A38-DB98E92E74FA}" type="slidenum">
              <a:rPr lang="en-US" smtClean="0"/>
              <a:pPr/>
              <a:t>‹#›</a:t>
            </a:fld>
            <a:endParaRPr lang="en-US"/>
          </a:p>
        </p:txBody>
      </p:sp>
    </p:spTree>
    <p:extLst>
      <p:ext uri="{BB962C8B-B14F-4D97-AF65-F5344CB8AC3E}">
        <p14:creationId xmlns:p14="http://schemas.microsoft.com/office/powerpoint/2010/main" xmlns="" val="121775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8F0D9-4E1D-4A43-9A38-DB98E92E74FA}" type="slidenum">
              <a:rPr lang="en-US" smtClean="0"/>
              <a:pPr/>
              <a:t>6</a:t>
            </a:fld>
            <a:endParaRPr lang="en-US"/>
          </a:p>
        </p:txBody>
      </p:sp>
    </p:spTree>
    <p:extLst>
      <p:ext uri="{BB962C8B-B14F-4D97-AF65-F5344CB8AC3E}">
        <p14:creationId xmlns:p14="http://schemas.microsoft.com/office/powerpoint/2010/main" xmlns="" val="73082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8F0D9-4E1D-4A43-9A38-DB98E92E74FA}" type="slidenum">
              <a:rPr lang="en-US" smtClean="0"/>
              <a:pPr/>
              <a:t>9</a:t>
            </a:fld>
            <a:endParaRPr lang="en-US"/>
          </a:p>
        </p:txBody>
      </p:sp>
    </p:spTree>
    <p:extLst>
      <p:ext uri="{BB962C8B-B14F-4D97-AF65-F5344CB8AC3E}">
        <p14:creationId xmlns:p14="http://schemas.microsoft.com/office/powerpoint/2010/main" xmlns="" val="75658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36130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192881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373142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353058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369727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69758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318256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159347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52430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225306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F92CB-829F-4A96-A5D5-7EAB2246D59A}" type="datetimeFigureOut">
              <a:rPr lang="en-US" smtClean="0"/>
              <a:pPr/>
              <a:t>9/27/2013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262029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F92CB-829F-4A96-A5D5-7EAB2246D59A}" type="datetimeFigureOut">
              <a:rPr lang="en-US" smtClean="0"/>
              <a:pPr/>
              <a:t>9/27/2013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B0FCF-508C-4570-A9DB-A746D75C7543}" type="slidenum">
              <a:rPr lang="en-US" smtClean="0"/>
              <a:pPr/>
              <a:t>‹#›</a:t>
            </a:fld>
            <a:endParaRPr lang="en-US" dirty="0"/>
          </a:p>
        </p:txBody>
      </p:sp>
    </p:spTree>
    <p:extLst>
      <p:ext uri="{BB962C8B-B14F-4D97-AF65-F5344CB8AC3E}">
        <p14:creationId xmlns:p14="http://schemas.microsoft.com/office/powerpoint/2010/main" xmlns="" val="387880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600200"/>
            <a:ext cx="5213332" cy="3394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title"/>
          </p:nvPr>
        </p:nvSpPr>
        <p:spPr>
          <a:xfrm>
            <a:off x="457200" y="0"/>
            <a:ext cx="8229600" cy="1417638"/>
          </a:xfrm>
        </p:spPr>
        <p:txBody>
          <a:bodyPr>
            <a:normAutofit fontScale="90000"/>
          </a:bodyPr>
          <a:lstStyle/>
          <a:p>
            <a:r>
              <a:rPr lang="en-US" dirty="0" smtClean="0"/>
              <a:t/>
            </a:r>
            <a:br>
              <a:rPr lang="en-US" dirty="0" smtClean="0"/>
            </a:br>
            <a:r>
              <a:rPr lang="en-US" sz="3600" b="1" dirty="0" smtClean="0"/>
              <a:t>A Community for a Lifetime</a:t>
            </a:r>
            <a:br>
              <a:rPr lang="en-US" sz="3600" b="1" dirty="0" smtClean="0"/>
            </a:br>
            <a:r>
              <a:rPr lang="en-US" sz="3600" b="1" dirty="0" smtClean="0"/>
              <a:t>A Senior Agenda</a:t>
            </a:r>
            <a:r>
              <a:rPr lang="en-US" sz="3600" b="1" dirty="0"/>
              <a:t/>
            </a:r>
            <a:br>
              <a:rPr lang="en-US" sz="3600" b="1" dirty="0"/>
            </a:br>
            <a:r>
              <a:rPr lang="en-US" dirty="0"/>
              <a:t> </a:t>
            </a:r>
          </a:p>
        </p:txBody>
      </p:sp>
      <p:sp>
        <p:nvSpPr>
          <p:cNvPr id="6" name="Text Placeholder 5"/>
          <p:cNvSpPr>
            <a:spLocks noGrp="1"/>
          </p:cNvSpPr>
          <p:nvPr>
            <p:ph idx="1"/>
          </p:nvPr>
        </p:nvSpPr>
        <p:spPr>
          <a:xfrm>
            <a:off x="457200" y="5257800"/>
            <a:ext cx="8153400" cy="1447800"/>
          </a:xfrm>
        </p:spPr>
        <p:txBody>
          <a:bodyPr>
            <a:normAutofit fontScale="92500" lnSpcReduction="10000"/>
          </a:bodyPr>
          <a:lstStyle/>
          <a:p>
            <a:pPr marL="0" indent="0" algn="ctr">
              <a:buNone/>
            </a:pPr>
            <a:r>
              <a:rPr lang="en-US" sz="2600" b="1" i="1" dirty="0" smtClean="0">
                <a:latin typeface="+mj-lt"/>
                <a:cs typeface="Times New Roman" pitchFamily="18" charset="0"/>
              </a:rPr>
              <a:t>Montgomery County will be a community for a lifetime, </a:t>
            </a:r>
          </a:p>
          <a:p>
            <a:pPr marL="0" indent="0" algn="ctr">
              <a:buNone/>
            </a:pPr>
            <a:r>
              <a:rPr lang="en-US" sz="2600" b="1" i="1" dirty="0" smtClean="0">
                <a:latin typeface="+mj-lt"/>
                <a:cs typeface="Times New Roman" pitchFamily="18" charset="0"/>
              </a:rPr>
              <a:t>  a place for older adults to live safe, healthy and vital lives. </a:t>
            </a:r>
          </a:p>
          <a:p>
            <a:endParaRPr lang="en-US" sz="1800" b="1" dirty="0">
              <a:latin typeface="Times New Roman" pitchFamily="18" charset="0"/>
              <a:cs typeface="Times New Roman" pitchFamily="18" charset="0"/>
            </a:endParaRPr>
          </a:p>
          <a:p>
            <a:pPr marL="0" indent="0">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700" dirty="0" smtClean="0">
                <a:latin typeface="+mj-lt"/>
                <a:cs typeface="Times New Roman" pitchFamily="18" charset="0"/>
              </a:rPr>
              <a:t>Adopted </a:t>
            </a:r>
            <a:r>
              <a:rPr lang="en-US" sz="1700" dirty="0">
                <a:latin typeface="+mj-lt"/>
                <a:cs typeface="Times New Roman" pitchFamily="18" charset="0"/>
              </a:rPr>
              <a:t>by the </a:t>
            </a:r>
            <a:r>
              <a:rPr lang="en-US" sz="1700" dirty="0" smtClean="0">
                <a:latin typeface="+mj-lt"/>
                <a:cs typeface="Times New Roman" pitchFamily="18" charset="0"/>
              </a:rPr>
              <a:t>Montgomery County Council </a:t>
            </a:r>
            <a:r>
              <a:rPr lang="en-US" sz="1700" dirty="0">
                <a:latin typeface="+mj-lt"/>
                <a:cs typeface="Times New Roman" pitchFamily="18" charset="0"/>
              </a:rPr>
              <a:t>- December 2012 </a:t>
            </a:r>
          </a:p>
        </p:txBody>
      </p:sp>
    </p:spTree>
    <p:extLst>
      <p:ext uri="{BB962C8B-B14F-4D97-AF65-F5344CB8AC3E}">
        <p14:creationId xmlns:p14="http://schemas.microsoft.com/office/powerpoint/2010/main" xmlns="" val="205007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1554162"/>
          </a:xfrm>
        </p:spPr>
        <p:txBody>
          <a:bodyPr rtlCol="0">
            <a:normAutofit fontScale="90000"/>
          </a:bodyPr>
          <a:lstStyle/>
          <a:p>
            <a:pPr algn="l">
              <a:defRPr/>
            </a:pPr>
            <a:r>
              <a:rPr lang="en-US" sz="3600" dirty="0" smtClean="0"/>
              <a:t>                           </a:t>
            </a:r>
            <a:r>
              <a:rPr lang="en-US" sz="3600" b="1" dirty="0" smtClean="0"/>
              <a:t>Security</a:t>
            </a:r>
            <a:r>
              <a:rPr lang="en-US" sz="3200" b="1" dirty="0" smtClean="0"/>
              <a:t> </a:t>
            </a:r>
            <a:r>
              <a:rPr lang="en-US" sz="3600" b="1" dirty="0"/>
              <a:t>and Safety</a:t>
            </a:r>
            <a:r>
              <a:rPr lang="en-US" sz="3600" b="1" dirty="0" smtClean="0"/>
              <a:t/>
            </a:r>
            <a:br>
              <a:rPr lang="en-US" sz="3600" b="1" dirty="0" smtClean="0"/>
            </a:br>
            <a:r>
              <a:rPr lang="en-US" sz="3100" b="1" dirty="0"/>
              <a:t>Vision</a:t>
            </a:r>
            <a:r>
              <a:rPr lang="en-US" sz="3100" i="1" dirty="0"/>
              <a:t>: </a:t>
            </a:r>
            <a:r>
              <a:rPr lang="en-US" sz="2700" b="1" i="1" dirty="0"/>
              <a:t>Montgomery County will provide physical, financial and technological protection and safety for older adults.</a:t>
            </a:r>
            <a:r>
              <a:rPr lang="en-US" sz="2700" b="1" dirty="0"/>
              <a:t/>
            </a:r>
            <a:br>
              <a:rPr lang="en-US" sz="2700" b="1" dirty="0"/>
            </a:br>
            <a:endParaRPr lang="en-US" sz="2700" b="1" dirty="0" smtClean="0"/>
          </a:p>
        </p:txBody>
      </p:sp>
      <p:sp>
        <p:nvSpPr>
          <p:cNvPr id="12291" name="Content Placeholder 2"/>
          <p:cNvSpPr>
            <a:spLocks noGrp="1"/>
          </p:cNvSpPr>
          <p:nvPr>
            <p:ph sz="half" idx="1"/>
          </p:nvPr>
        </p:nvSpPr>
        <p:spPr>
          <a:xfrm>
            <a:off x="228600" y="1600200"/>
            <a:ext cx="5029200" cy="5181600"/>
          </a:xfrm>
        </p:spPr>
        <p:txBody>
          <a:bodyPr>
            <a:normAutofit/>
          </a:bodyPr>
          <a:lstStyle/>
          <a:p>
            <a:pPr eaLnBrk="1" hangingPunct="1"/>
            <a:endParaRPr lang="en-US" sz="1000" dirty="0" smtClean="0"/>
          </a:p>
          <a:p>
            <a:pPr eaLnBrk="1" hangingPunct="1"/>
            <a:r>
              <a:rPr lang="en-US" sz="2000" dirty="0" smtClean="0"/>
              <a:t>The County will expand its police and fire safety programs targeted toward older adults.</a:t>
            </a:r>
          </a:p>
          <a:p>
            <a:pPr eaLnBrk="1" hangingPunct="1"/>
            <a:endParaRPr lang="en-US" sz="1000" dirty="0" smtClean="0"/>
          </a:p>
          <a:p>
            <a:pPr eaLnBrk="1" hangingPunct="1"/>
            <a:r>
              <a:rPr lang="en-US" sz="2000" dirty="0" smtClean="0"/>
              <a:t>The County will educate both older adults and their caregivers about the potential for financial crimes, including telephone and computer scams. </a:t>
            </a:r>
          </a:p>
          <a:p>
            <a:pPr eaLnBrk="1" hangingPunct="1"/>
            <a:endParaRPr lang="en-US" sz="1000" dirty="0" smtClean="0"/>
          </a:p>
          <a:p>
            <a:pPr eaLnBrk="1" hangingPunct="1"/>
            <a:r>
              <a:rPr lang="en-US" sz="2000" dirty="0" smtClean="0"/>
              <a:t>The County’s Ombudsman Program will increase its monitoring of the safety of group homes and assisted living facilities.</a:t>
            </a:r>
          </a:p>
          <a:p>
            <a:pPr eaLnBrk="1" hangingPunct="1"/>
            <a:endParaRPr lang="en-US" sz="1000" dirty="0" smtClean="0"/>
          </a:p>
          <a:p>
            <a:pPr eaLnBrk="1" hangingPunct="1"/>
            <a:r>
              <a:rPr lang="en-US" sz="2000" dirty="0" smtClean="0"/>
              <a:t>The County will work to assure legal protection from financial exploitation of older adults. </a:t>
            </a:r>
          </a:p>
        </p:txBody>
      </p:sp>
      <p:sp>
        <p:nvSpPr>
          <p:cNvPr id="12292" name="Text Placeholder 3"/>
          <p:cNvSpPr>
            <a:spLocks noGrp="1"/>
          </p:cNvSpPr>
          <p:nvPr>
            <p:ph sz="half" idx="2"/>
          </p:nvPr>
        </p:nvSpPr>
        <p:spPr/>
        <p:txBody>
          <a:bodyPr>
            <a:normAutofit/>
          </a:bodyPr>
          <a:lstStyle/>
          <a:p>
            <a:pPr eaLnBrk="1" hangingPunct="1"/>
            <a:endParaRPr lang="en-US" sz="1800" b="1" dirty="0" smtClean="0"/>
          </a:p>
          <a:p>
            <a:pPr eaLnBrk="1" hangingPunct="1"/>
            <a:endParaRPr lang="en-US"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2287391"/>
            <a:ext cx="3414503" cy="1966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899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Steps to a Community for a Lifetime</a:t>
            </a:r>
            <a:endParaRPr lang="en-US" sz="3200" b="1" dirty="0"/>
          </a:p>
        </p:txBody>
      </p:sp>
      <p:sp>
        <p:nvSpPr>
          <p:cNvPr id="3" name="Content Placeholder 2"/>
          <p:cNvSpPr>
            <a:spLocks noGrp="1"/>
          </p:cNvSpPr>
          <p:nvPr>
            <p:ph idx="1"/>
          </p:nvPr>
        </p:nvSpPr>
        <p:spPr>
          <a:xfrm>
            <a:off x="1371600" y="1447800"/>
            <a:ext cx="7391400" cy="4678363"/>
          </a:xfrm>
        </p:spPr>
        <p:txBody>
          <a:bodyPr>
            <a:normAutofit/>
          </a:bodyPr>
          <a:lstStyle/>
          <a:p>
            <a:pPr lvl="0">
              <a:buFont typeface="Wingdings" pitchFamily="2" charset="2"/>
              <a:buChar char="ü"/>
            </a:pPr>
            <a:r>
              <a:rPr lang="en-US" sz="2400" dirty="0" smtClean="0"/>
              <a:t>Find and work with County leaders who care.</a:t>
            </a:r>
          </a:p>
          <a:p>
            <a:pPr lvl="0">
              <a:buFont typeface="Wingdings" pitchFamily="2" charset="2"/>
              <a:buChar char="ü"/>
            </a:pPr>
            <a:endParaRPr lang="en-US" sz="1600" dirty="0"/>
          </a:p>
          <a:p>
            <a:pPr lvl="0">
              <a:buFont typeface="Wingdings" pitchFamily="2" charset="2"/>
              <a:buChar char="ü"/>
            </a:pPr>
            <a:r>
              <a:rPr lang="en-US" sz="2400" dirty="0"/>
              <a:t>Reach out for allies and </a:t>
            </a:r>
            <a:r>
              <a:rPr lang="en-US" sz="2400" dirty="0" smtClean="0"/>
              <a:t>activists.  </a:t>
            </a:r>
          </a:p>
          <a:p>
            <a:pPr lvl="0">
              <a:buFont typeface="Wingdings" pitchFamily="2" charset="2"/>
              <a:buChar char="ü"/>
            </a:pPr>
            <a:endParaRPr lang="en-US" sz="1600" dirty="0"/>
          </a:p>
          <a:p>
            <a:pPr lvl="0">
              <a:buFont typeface="Wingdings" pitchFamily="2" charset="2"/>
              <a:buChar char="ü"/>
            </a:pPr>
            <a:r>
              <a:rPr lang="en-US" sz="2400" dirty="0" smtClean="0"/>
              <a:t>Make </a:t>
            </a:r>
            <a:r>
              <a:rPr lang="en-US" sz="2400" dirty="0"/>
              <a:t>your case for a Community for a </a:t>
            </a:r>
            <a:r>
              <a:rPr lang="en-US" sz="2400" dirty="0" smtClean="0"/>
              <a:t>Lifetime.</a:t>
            </a:r>
          </a:p>
          <a:p>
            <a:pPr lvl="0">
              <a:buFont typeface="Wingdings" pitchFamily="2" charset="2"/>
              <a:buChar char="ü"/>
            </a:pPr>
            <a:endParaRPr lang="en-US" sz="1600" dirty="0"/>
          </a:p>
          <a:p>
            <a:pPr lvl="0">
              <a:buFont typeface="Wingdings" pitchFamily="2" charset="2"/>
              <a:buChar char="ü"/>
            </a:pPr>
            <a:r>
              <a:rPr lang="en-US" sz="2400" dirty="0" smtClean="0"/>
              <a:t>Decide </a:t>
            </a:r>
            <a:r>
              <a:rPr lang="en-US" sz="2400" dirty="0"/>
              <a:t>your </a:t>
            </a:r>
            <a:r>
              <a:rPr lang="en-US" sz="2400" dirty="0" smtClean="0"/>
              <a:t>priority needs to draft a plan. </a:t>
            </a:r>
          </a:p>
          <a:p>
            <a:pPr lvl="0">
              <a:buFont typeface="Wingdings" pitchFamily="2" charset="2"/>
              <a:buChar char="ü"/>
            </a:pPr>
            <a:endParaRPr lang="en-US" sz="1600" dirty="0"/>
          </a:p>
          <a:p>
            <a:pPr lvl="0">
              <a:buFont typeface="Wingdings" pitchFamily="2" charset="2"/>
              <a:buChar char="ü"/>
            </a:pPr>
            <a:r>
              <a:rPr lang="en-US" sz="2400" dirty="0"/>
              <a:t>Keep at </a:t>
            </a:r>
            <a:r>
              <a:rPr lang="en-US" sz="2400" dirty="0" smtClean="0"/>
              <a:t>it </a:t>
            </a:r>
            <a:r>
              <a:rPr lang="en-US" sz="2400" dirty="0"/>
              <a:t>– persistence pays off! </a:t>
            </a:r>
          </a:p>
          <a:p>
            <a:pPr>
              <a:lnSpc>
                <a:spcPct val="150000"/>
              </a:lnSpc>
            </a:pPr>
            <a:endParaRPr lang="en-US" sz="2400" dirty="0"/>
          </a:p>
        </p:txBody>
      </p:sp>
    </p:spTree>
    <p:extLst>
      <p:ext uri="{BB962C8B-B14F-4D97-AF65-F5344CB8AC3E}">
        <p14:creationId xmlns:p14="http://schemas.microsoft.com/office/powerpoint/2010/main" xmlns="" val="145988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7848600" cy="4339650"/>
          </a:xfrm>
          <a:prstGeom prst="rect">
            <a:avLst/>
          </a:prstGeom>
        </p:spPr>
        <p:txBody>
          <a:bodyPr wrap="square">
            <a:spAutoFit/>
          </a:bodyPr>
          <a:lstStyle/>
          <a:p>
            <a:endParaRPr lang="en-US" dirty="0"/>
          </a:p>
          <a:p>
            <a:pPr algn="ctr"/>
            <a:r>
              <a:rPr lang="en-US" dirty="0"/>
              <a:t> </a:t>
            </a:r>
            <a:endParaRPr lang="en-US" dirty="0" smtClean="0"/>
          </a:p>
          <a:p>
            <a:pPr algn="ctr"/>
            <a:r>
              <a:rPr lang="en-US" sz="2400" dirty="0" smtClean="0"/>
              <a:t>For </a:t>
            </a:r>
            <a:r>
              <a:rPr lang="en-US" sz="2400" dirty="0"/>
              <a:t>more information, visit the </a:t>
            </a:r>
            <a:endParaRPr lang="en-US" sz="2400" dirty="0" smtClean="0"/>
          </a:p>
          <a:p>
            <a:pPr algn="ctr"/>
            <a:r>
              <a:rPr lang="en-US" sz="2400" dirty="0" smtClean="0"/>
              <a:t>Montgomery </a:t>
            </a:r>
            <a:r>
              <a:rPr lang="en-US" sz="2400" dirty="0"/>
              <a:t>County Senior </a:t>
            </a:r>
            <a:r>
              <a:rPr lang="en-US" sz="2400" dirty="0" smtClean="0"/>
              <a:t>Website: </a:t>
            </a:r>
            <a:endParaRPr lang="en-US" sz="2400" dirty="0"/>
          </a:p>
          <a:p>
            <a:pPr algn="ctr"/>
            <a:r>
              <a:rPr lang="en-US" sz="2400" b="1" dirty="0">
                <a:solidFill>
                  <a:srgbClr val="0070C0"/>
                </a:solidFill>
              </a:rPr>
              <a:t>www.montgomerycountymd.gov/senior </a:t>
            </a:r>
            <a:endParaRPr lang="en-US" sz="2400" b="1" dirty="0" smtClean="0">
              <a:solidFill>
                <a:srgbClr val="0070C0"/>
              </a:solidFill>
            </a:endParaRPr>
          </a:p>
          <a:p>
            <a:pPr algn="ctr"/>
            <a:r>
              <a:rPr lang="en-US" sz="2400" dirty="0" smtClean="0"/>
              <a:t>or </a:t>
            </a:r>
            <a:r>
              <a:rPr lang="en-US" sz="2400" dirty="0"/>
              <a:t>call the Seniors Resource </a:t>
            </a:r>
            <a:r>
              <a:rPr lang="en-US" sz="2400" dirty="0" smtClean="0"/>
              <a:t>Line: </a:t>
            </a:r>
          </a:p>
          <a:p>
            <a:pPr algn="ctr"/>
            <a:r>
              <a:rPr lang="en-US" sz="2400" b="1" dirty="0" smtClean="0">
                <a:solidFill>
                  <a:srgbClr val="0070C0"/>
                </a:solidFill>
              </a:rPr>
              <a:t>240-777-3000 </a:t>
            </a:r>
            <a:r>
              <a:rPr lang="en-US" sz="2400" dirty="0">
                <a:solidFill>
                  <a:srgbClr val="0070C0"/>
                </a:solidFill>
              </a:rPr>
              <a:t>or</a:t>
            </a:r>
            <a:r>
              <a:rPr lang="en-US" sz="2400" b="1" dirty="0">
                <a:solidFill>
                  <a:srgbClr val="0070C0"/>
                </a:solidFill>
              </a:rPr>
              <a:t> 311. </a:t>
            </a:r>
            <a:endParaRPr lang="en-US" sz="2400" b="1" dirty="0" smtClean="0">
              <a:solidFill>
                <a:srgbClr val="0070C0"/>
              </a:solidFill>
            </a:endParaRPr>
          </a:p>
          <a:p>
            <a:pPr algn="ctr"/>
            <a:endParaRPr lang="en-US" sz="2400" b="1" dirty="0" smtClean="0">
              <a:solidFill>
                <a:schemeClr val="accent1"/>
              </a:solidFill>
            </a:endParaRPr>
          </a:p>
          <a:p>
            <a:pPr algn="ctr"/>
            <a:endParaRPr lang="en-US" sz="2400" b="1" dirty="0">
              <a:solidFill>
                <a:schemeClr val="accent1"/>
              </a:solidFill>
            </a:endParaRPr>
          </a:p>
          <a:p>
            <a:pPr algn="ctr"/>
            <a:r>
              <a:rPr lang="en-US" sz="2400" dirty="0" smtClean="0"/>
              <a:t>For information on the Montgomery County</a:t>
            </a:r>
          </a:p>
          <a:p>
            <a:pPr algn="ctr"/>
            <a:r>
              <a:rPr lang="en-US" sz="2400" b="1" dirty="0" smtClean="0"/>
              <a:t>Commission on Aging</a:t>
            </a:r>
            <a:r>
              <a:rPr lang="en-US" sz="2400" dirty="0" smtClean="0"/>
              <a:t>: </a:t>
            </a:r>
          </a:p>
          <a:p>
            <a:pPr algn="ctr"/>
            <a:r>
              <a:rPr lang="en-US" sz="2400" b="1" dirty="0" smtClean="0">
                <a:solidFill>
                  <a:srgbClr val="0070C0"/>
                </a:solidFill>
              </a:rPr>
              <a:t>www.montgomerycountymd.gov/coa</a:t>
            </a:r>
            <a:endParaRPr lang="en-US" sz="2400" b="1" dirty="0">
              <a:solidFill>
                <a:srgbClr val="0070C0"/>
              </a:solidFill>
            </a:endParaRPr>
          </a:p>
        </p:txBody>
      </p:sp>
    </p:spTree>
    <p:extLst>
      <p:ext uri="{BB962C8B-B14F-4D97-AF65-F5344CB8AC3E}">
        <p14:creationId xmlns:p14="http://schemas.microsoft.com/office/powerpoint/2010/main" xmlns="" val="5276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Autofit/>
          </a:bodyPr>
          <a:lstStyle/>
          <a:p>
            <a:r>
              <a:rPr lang="en-US" sz="2400" b="1" dirty="0" smtClean="0"/>
              <a:t>Montgomery County Senior Agenda – A Chronology </a:t>
            </a:r>
            <a:br>
              <a:rPr lang="en-US" sz="2400" b="1" dirty="0" smtClean="0"/>
            </a:br>
            <a:r>
              <a:rPr lang="en-US" sz="2400" b="1" dirty="0" smtClean="0"/>
              <a:t>A Community for a Lifetime</a:t>
            </a:r>
            <a:endParaRPr lang="en-US" sz="2400" b="1" dirty="0"/>
          </a:p>
        </p:txBody>
      </p:sp>
      <p:sp>
        <p:nvSpPr>
          <p:cNvPr id="4" name="Content Placeholder 3"/>
          <p:cNvSpPr>
            <a:spLocks noGrp="1"/>
          </p:cNvSpPr>
          <p:nvPr>
            <p:ph idx="1"/>
          </p:nvPr>
        </p:nvSpPr>
        <p:spPr>
          <a:xfrm>
            <a:off x="457200" y="685800"/>
            <a:ext cx="8229600" cy="6096000"/>
          </a:xfrm>
        </p:spPr>
        <p:txBody>
          <a:bodyPr>
            <a:normAutofit fontScale="55000" lnSpcReduction="20000"/>
          </a:bodyPr>
          <a:lstStyle/>
          <a:p>
            <a:endParaRPr lang="en-US" dirty="0" smtClean="0"/>
          </a:p>
          <a:p>
            <a:r>
              <a:rPr lang="en-US" b="1" dirty="0" smtClean="0"/>
              <a:t>2007-2008: Growing Senior Population – County Executive held Summit, formed “Senior </a:t>
            </a:r>
            <a:r>
              <a:rPr lang="en-US" b="1" dirty="0" err="1" smtClean="0"/>
              <a:t>SubCabinet</a:t>
            </a:r>
            <a:r>
              <a:rPr lang="en-US" b="1" dirty="0" smtClean="0"/>
              <a:t>” of Department Directors</a:t>
            </a:r>
          </a:p>
          <a:p>
            <a:endParaRPr lang="en-US" sz="1800" b="1" dirty="0" smtClean="0"/>
          </a:p>
          <a:p>
            <a:r>
              <a:rPr lang="en-US" b="1" dirty="0" smtClean="0"/>
              <a:t>2009: Commission on Aging  (COA) placed priority on Aging in Place/Community </a:t>
            </a:r>
          </a:p>
          <a:p>
            <a:endParaRPr lang="en-US" sz="1800" b="1" dirty="0" smtClean="0"/>
          </a:p>
          <a:p>
            <a:r>
              <a:rPr lang="en-US" b="1" dirty="0" smtClean="0"/>
              <a:t>2010: COA issued “Call to Action”</a:t>
            </a:r>
          </a:p>
          <a:p>
            <a:endParaRPr lang="en-US" sz="1800" b="1" dirty="0" smtClean="0"/>
          </a:p>
          <a:p>
            <a:pPr lvl="1"/>
            <a:r>
              <a:rPr lang="en-US" sz="3300" b="1" dirty="0"/>
              <a:t>Called for Senior Agenda to  plan and address needs</a:t>
            </a:r>
          </a:p>
          <a:p>
            <a:pPr lvl="1"/>
            <a:r>
              <a:rPr lang="en-US" sz="3300" b="1" dirty="0"/>
              <a:t>Called for senior transportation plan</a:t>
            </a:r>
          </a:p>
          <a:p>
            <a:pPr lvl="1"/>
            <a:r>
              <a:rPr lang="en-US" sz="3300" b="1" dirty="0"/>
              <a:t>Called for seat at table of Senior </a:t>
            </a:r>
            <a:r>
              <a:rPr lang="en-US" sz="3300" b="1" dirty="0" smtClean="0"/>
              <a:t>Subcabinet</a:t>
            </a:r>
          </a:p>
          <a:p>
            <a:pPr lvl="1"/>
            <a:endParaRPr lang="en-US" sz="1200" b="1" dirty="0"/>
          </a:p>
          <a:p>
            <a:r>
              <a:rPr lang="en-US" b="1" dirty="0" smtClean="0"/>
              <a:t>2010: COA drafted sample Community for a Lifetime legislation</a:t>
            </a:r>
          </a:p>
          <a:p>
            <a:endParaRPr lang="en-US" sz="1800" b="1" dirty="0" smtClean="0"/>
          </a:p>
          <a:p>
            <a:r>
              <a:rPr lang="en-US" b="1" dirty="0" smtClean="0"/>
              <a:t>2011: COA drafted Senior Agenda for a Community for a Lifetime</a:t>
            </a:r>
          </a:p>
          <a:p>
            <a:endParaRPr lang="en-US" sz="1800" b="1" dirty="0" smtClean="0"/>
          </a:p>
          <a:p>
            <a:r>
              <a:rPr lang="en-US" b="1" dirty="0" smtClean="0"/>
              <a:t>2011-2012: COA met with County leaders; sought allies on Senior Agenda; aligned budget/action proposals with Senior Agenda</a:t>
            </a:r>
          </a:p>
          <a:p>
            <a:endParaRPr lang="en-US" sz="1800" b="1" dirty="0" smtClean="0"/>
          </a:p>
          <a:p>
            <a:r>
              <a:rPr lang="en-US" b="1" dirty="0" smtClean="0"/>
              <a:t>2012 (May): County Executive endorsed Senior Agenda; requested Resolution from County Council</a:t>
            </a:r>
          </a:p>
          <a:p>
            <a:endParaRPr lang="en-US" sz="1800" b="1" dirty="0" smtClean="0"/>
          </a:p>
          <a:p>
            <a:r>
              <a:rPr lang="en-US" b="1" dirty="0" smtClean="0"/>
              <a:t>2012 (Nov.) County Council held hearing; drafted Resolution in support of Senior Agenda</a:t>
            </a:r>
          </a:p>
          <a:p>
            <a:endParaRPr lang="en-US" sz="1800" b="1" dirty="0" smtClean="0"/>
          </a:p>
          <a:p>
            <a:r>
              <a:rPr lang="en-US" b="1" dirty="0" smtClean="0"/>
              <a:t>2012 (Dec. 4) County Council unanimously approved Senior Agenda Resolution  – later approved several  COA budget requests </a:t>
            </a:r>
          </a:p>
          <a:p>
            <a:pPr lvl="1"/>
            <a:endParaRPr lang="en-US" sz="3200" b="1" dirty="0"/>
          </a:p>
        </p:txBody>
      </p:sp>
    </p:spTree>
    <p:extLst>
      <p:ext uri="{BB962C8B-B14F-4D97-AF65-F5344CB8AC3E}">
        <p14:creationId xmlns:p14="http://schemas.microsoft.com/office/powerpoint/2010/main" xmlns="" val="133859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1475" y="314325"/>
            <a:ext cx="8229600" cy="828675"/>
          </a:xfrm>
        </p:spPr>
        <p:txBody>
          <a:bodyPr/>
          <a:lstStyle/>
          <a:p>
            <a:pPr eaLnBrk="1" hangingPunct="1"/>
            <a:r>
              <a:rPr lang="en-US" sz="3200" b="1" dirty="0" smtClean="0">
                <a:cs typeface="Times New Roman" pitchFamily="18" charset="0"/>
              </a:rPr>
              <a:t>Commitment to Older Adults</a:t>
            </a:r>
            <a:endParaRPr lang="en-US" sz="3200" dirty="0" smtClean="0">
              <a:cs typeface="Times New Roman" pitchFamily="18" charset="0"/>
            </a:endParaRPr>
          </a:p>
        </p:txBody>
      </p:sp>
      <p:sp>
        <p:nvSpPr>
          <p:cNvPr id="4099" name="Content Placeholder 3"/>
          <p:cNvSpPr>
            <a:spLocks noGrp="1"/>
          </p:cNvSpPr>
          <p:nvPr>
            <p:ph idx="1"/>
          </p:nvPr>
        </p:nvSpPr>
        <p:spPr>
          <a:xfrm>
            <a:off x="533400" y="1295401"/>
            <a:ext cx="8382000" cy="5410200"/>
          </a:xfrm>
        </p:spPr>
        <p:txBody>
          <a:bodyPr rtlCol="0">
            <a:normAutofit fontScale="92500" lnSpcReduction="10000"/>
          </a:bodyPr>
          <a:lstStyle/>
          <a:p>
            <a:pPr eaLnBrk="1" fontAlgn="auto" hangingPunct="1">
              <a:lnSpc>
                <a:spcPct val="80000"/>
              </a:lnSpc>
              <a:spcAft>
                <a:spcPts val="0"/>
              </a:spcAft>
              <a:buFont typeface="Arial" pitchFamily="34" charset="0"/>
              <a:buChar char="•"/>
              <a:defRPr/>
            </a:pPr>
            <a:r>
              <a:rPr lang="en-US" sz="2200" b="1" dirty="0" smtClean="0">
                <a:latin typeface="+mj-lt"/>
                <a:cs typeface="Times New Roman" pitchFamily="18" charset="0"/>
              </a:rPr>
              <a:t>Montgomery County will have a policy against ageism including age stereotyping.</a:t>
            </a:r>
          </a:p>
          <a:p>
            <a:pPr eaLnBrk="1" fontAlgn="auto" hangingPunct="1">
              <a:lnSpc>
                <a:spcPct val="80000"/>
              </a:lnSpc>
              <a:spcAft>
                <a:spcPts val="0"/>
              </a:spcAft>
              <a:buFont typeface="Arial" pitchFamily="34" charset="0"/>
              <a:buChar char="•"/>
              <a:defRPr/>
            </a:pPr>
            <a:endParaRPr lang="en-US" sz="2200" b="1" dirty="0" smtClean="0">
              <a:latin typeface="+mj-lt"/>
              <a:cs typeface="Times New Roman" pitchFamily="18" charset="0"/>
            </a:endParaRPr>
          </a:p>
          <a:p>
            <a:pPr eaLnBrk="1" fontAlgn="auto" hangingPunct="1">
              <a:lnSpc>
                <a:spcPct val="80000"/>
              </a:lnSpc>
              <a:spcAft>
                <a:spcPts val="0"/>
              </a:spcAft>
              <a:buFont typeface="Arial" pitchFamily="34" charset="0"/>
              <a:buChar char="•"/>
              <a:defRPr/>
            </a:pPr>
            <a:r>
              <a:rPr lang="en-US" sz="2200" b="1" dirty="0" smtClean="0">
                <a:latin typeface="+mj-lt"/>
                <a:cs typeface="Times New Roman" pitchFamily="18" charset="0"/>
              </a:rPr>
              <a:t>Older adults are a valuable economic, cultural and social resource and will be included in all County planning activities at the Executive and Council levels.</a:t>
            </a:r>
          </a:p>
          <a:p>
            <a:pPr eaLnBrk="1" fontAlgn="auto" hangingPunct="1">
              <a:lnSpc>
                <a:spcPct val="80000"/>
              </a:lnSpc>
              <a:spcAft>
                <a:spcPts val="0"/>
              </a:spcAft>
              <a:buFont typeface="Arial" pitchFamily="34" charset="0"/>
              <a:buChar char="•"/>
              <a:defRPr/>
            </a:pPr>
            <a:endParaRPr lang="en-US" sz="2200" b="1" dirty="0" smtClean="0">
              <a:latin typeface="+mj-lt"/>
              <a:cs typeface="Times New Roman" pitchFamily="18" charset="0"/>
            </a:endParaRPr>
          </a:p>
          <a:p>
            <a:pPr eaLnBrk="1" fontAlgn="auto" hangingPunct="1">
              <a:lnSpc>
                <a:spcPct val="80000"/>
              </a:lnSpc>
              <a:spcAft>
                <a:spcPts val="0"/>
              </a:spcAft>
              <a:buFont typeface="Arial" pitchFamily="34" charset="0"/>
              <a:buChar char="•"/>
              <a:defRPr/>
            </a:pPr>
            <a:r>
              <a:rPr lang="en-US" sz="2200" b="1" dirty="0" smtClean="0">
                <a:latin typeface="+mj-lt"/>
                <a:cs typeface="Times New Roman" pitchFamily="18" charset="0"/>
              </a:rPr>
              <a:t>Planning related to older adults will include consideration of diversity, inclusiveness and intergenerational elements.  </a:t>
            </a:r>
          </a:p>
          <a:p>
            <a:pPr eaLnBrk="1" fontAlgn="auto" hangingPunct="1">
              <a:lnSpc>
                <a:spcPct val="80000"/>
              </a:lnSpc>
              <a:spcAft>
                <a:spcPts val="0"/>
              </a:spcAft>
              <a:buFont typeface="Arial" pitchFamily="34" charset="0"/>
              <a:buChar char="•"/>
              <a:defRPr/>
            </a:pPr>
            <a:endParaRPr lang="en-US" sz="2200" b="1" dirty="0" smtClean="0">
              <a:latin typeface="+mj-lt"/>
              <a:cs typeface="Times New Roman" pitchFamily="18" charset="0"/>
            </a:endParaRPr>
          </a:p>
          <a:p>
            <a:pPr eaLnBrk="1" fontAlgn="auto" hangingPunct="1">
              <a:lnSpc>
                <a:spcPct val="80000"/>
              </a:lnSpc>
              <a:spcAft>
                <a:spcPts val="0"/>
              </a:spcAft>
              <a:buFont typeface="Arial" pitchFamily="34" charset="0"/>
              <a:buChar char="•"/>
              <a:defRPr/>
            </a:pPr>
            <a:r>
              <a:rPr lang="en-US" sz="2200" b="1" dirty="0" smtClean="0">
                <a:latin typeface="+mj-lt"/>
                <a:cs typeface="Times New Roman" pitchFamily="18" charset="0"/>
              </a:rPr>
              <a:t>Demographic data about older adults will be maintained, analyzed and incorporated into planning.</a:t>
            </a:r>
          </a:p>
          <a:p>
            <a:pPr eaLnBrk="1" fontAlgn="auto" hangingPunct="1">
              <a:lnSpc>
                <a:spcPct val="80000"/>
              </a:lnSpc>
              <a:spcAft>
                <a:spcPts val="0"/>
              </a:spcAft>
              <a:buFont typeface="Arial" pitchFamily="34" charset="0"/>
              <a:buChar char="•"/>
              <a:defRPr/>
            </a:pPr>
            <a:endParaRPr lang="en-US" sz="2200" b="1" dirty="0" smtClean="0">
              <a:latin typeface="+mj-lt"/>
              <a:cs typeface="Times New Roman" pitchFamily="18" charset="0"/>
            </a:endParaRPr>
          </a:p>
          <a:p>
            <a:pPr eaLnBrk="1" fontAlgn="auto" hangingPunct="1">
              <a:lnSpc>
                <a:spcPct val="80000"/>
              </a:lnSpc>
              <a:spcAft>
                <a:spcPts val="0"/>
              </a:spcAft>
              <a:buFont typeface="Arial" pitchFamily="34" charset="0"/>
              <a:buChar char="•"/>
              <a:defRPr/>
            </a:pPr>
            <a:r>
              <a:rPr lang="en-US" sz="2200" b="1" dirty="0" smtClean="0">
                <a:latin typeface="+mj-lt"/>
                <a:cs typeface="Times New Roman" pitchFamily="18" charset="0"/>
              </a:rPr>
              <a:t>Resource information relevant to older adults will be distributed and accessible.</a:t>
            </a:r>
          </a:p>
          <a:p>
            <a:pPr eaLnBrk="1" fontAlgn="auto" hangingPunct="1">
              <a:lnSpc>
                <a:spcPct val="80000"/>
              </a:lnSpc>
              <a:spcAft>
                <a:spcPts val="0"/>
              </a:spcAft>
              <a:buFont typeface="Arial" pitchFamily="34" charset="0"/>
              <a:buChar char="•"/>
              <a:defRPr/>
            </a:pPr>
            <a:endParaRPr lang="en-US" sz="2200" b="1" dirty="0" smtClean="0">
              <a:latin typeface="+mj-lt"/>
              <a:cs typeface="Times New Roman" pitchFamily="18" charset="0"/>
            </a:endParaRPr>
          </a:p>
          <a:p>
            <a:pPr eaLnBrk="1" fontAlgn="auto" hangingPunct="1">
              <a:lnSpc>
                <a:spcPct val="80000"/>
              </a:lnSpc>
              <a:spcAft>
                <a:spcPts val="0"/>
              </a:spcAft>
              <a:buFont typeface="Arial" pitchFamily="34" charset="0"/>
              <a:buChar char="•"/>
              <a:defRPr/>
            </a:pPr>
            <a:r>
              <a:rPr lang="en-US" sz="2200" b="1" dirty="0" smtClean="0">
                <a:latin typeface="+mj-lt"/>
                <a:cs typeface="Times New Roman" pitchFamily="18" charset="0"/>
              </a:rPr>
              <a:t>The County will have a plan to address options for aging in place and alternatives.</a:t>
            </a:r>
          </a:p>
          <a:p>
            <a:pPr eaLnBrk="1" fontAlgn="auto" hangingPunct="1">
              <a:lnSpc>
                <a:spcPct val="80000"/>
              </a:lnSpc>
              <a:spcAft>
                <a:spcPts val="0"/>
              </a:spcAft>
              <a:buFont typeface="Arial" pitchFamily="34" charset="0"/>
              <a:buChar char="•"/>
              <a:defRPr/>
            </a:pPr>
            <a:endParaRPr lang="en-US" sz="2200" b="1" dirty="0" smtClean="0">
              <a:latin typeface="+mj-lt"/>
              <a:cs typeface="Times New Roman" pitchFamily="18" charset="0"/>
            </a:endParaRPr>
          </a:p>
          <a:p>
            <a:pPr eaLnBrk="1" fontAlgn="auto" hangingPunct="1">
              <a:lnSpc>
                <a:spcPct val="80000"/>
              </a:lnSpc>
              <a:spcAft>
                <a:spcPts val="0"/>
              </a:spcAft>
              <a:buFont typeface="Arial" pitchFamily="34" charset="0"/>
              <a:buChar char="•"/>
              <a:defRPr/>
            </a:pPr>
            <a:r>
              <a:rPr lang="en-US" sz="2200" b="1" dirty="0" smtClean="0">
                <a:latin typeface="+mj-lt"/>
                <a:cs typeface="Times New Roman" pitchFamily="18" charset="0"/>
              </a:rPr>
              <a:t>The County will promote public-private partnerships that contribute to implementation of this Agenda.</a:t>
            </a:r>
          </a:p>
          <a:p>
            <a:pPr eaLnBrk="1" fontAlgn="auto" hangingPunct="1">
              <a:lnSpc>
                <a:spcPct val="80000"/>
              </a:lnSpc>
              <a:spcAft>
                <a:spcPts val="0"/>
              </a:spcAft>
              <a:buFont typeface="Arial" pitchFamily="34" charset="0"/>
              <a:buChar char="•"/>
              <a:defRPr/>
            </a:pPr>
            <a:endParaRPr lang="en-US" sz="1800" b="1" dirty="0" smtClean="0">
              <a:latin typeface="+mj-lt"/>
              <a:cs typeface="Times New Roman" pitchFamily="18" charset="0"/>
            </a:endParaRPr>
          </a:p>
        </p:txBody>
      </p:sp>
    </p:spTree>
    <p:extLst>
      <p:ext uri="{BB962C8B-B14F-4D97-AF65-F5344CB8AC3E}">
        <p14:creationId xmlns:p14="http://schemas.microsoft.com/office/powerpoint/2010/main" xmlns="" val="2762425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2209800"/>
          </a:xfrm>
        </p:spPr>
        <p:txBody>
          <a:bodyPr>
            <a:normAutofit fontScale="90000"/>
          </a:bodyPr>
          <a:lstStyle/>
          <a:p>
            <a:pPr algn="l" eaLnBrk="1" hangingPunct="1"/>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600" b="1" dirty="0" smtClean="0">
                <a:cs typeface="Times New Roman" pitchFamily="18" charset="0"/>
              </a:rPr>
              <a:t>Transportation	</a:t>
            </a:r>
            <a:r>
              <a:rPr lang="en-US" sz="3600" dirty="0" smtClean="0">
                <a:cs typeface="Times New Roman" pitchFamily="18" charset="0"/>
              </a:rPr>
              <a:t/>
            </a:r>
            <a:br>
              <a:rPr lang="en-US" sz="3600" dirty="0" smtClean="0">
                <a:cs typeface="Times New Roman" pitchFamily="18" charset="0"/>
              </a:rPr>
            </a:br>
            <a:r>
              <a:rPr lang="en-US" sz="2700" b="1" i="1" dirty="0" smtClean="0">
                <a:cs typeface="Times New Roman" pitchFamily="18" charset="0"/>
              </a:rPr>
              <a:t>Vision:  Montgomery County will have public and private transportation and mobility systems that enable older adults to go where they want to go, when they want to go and how they want to get there </a:t>
            </a:r>
            <a:r>
              <a:rPr lang="en-US" sz="2700" b="1" dirty="0" smtClean="0">
                <a:cs typeface="Times New Roman" pitchFamily="18" charset="0"/>
              </a:rPr>
              <a:t/>
            </a:r>
            <a:br>
              <a:rPr lang="en-US" sz="2700" b="1" dirty="0" smtClean="0">
                <a:cs typeface="Times New Roman" pitchFamily="18" charset="0"/>
              </a:rPr>
            </a:br>
            <a:endParaRPr lang="en-US" sz="2700" b="1" dirty="0" smtClean="0">
              <a:cs typeface="Times New Roman" pitchFamily="18" charset="0"/>
            </a:endParaRPr>
          </a:p>
        </p:txBody>
      </p:sp>
      <p:sp>
        <p:nvSpPr>
          <p:cNvPr id="5123" name="Content Placeholder 2"/>
          <p:cNvSpPr>
            <a:spLocks noGrp="1"/>
          </p:cNvSpPr>
          <p:nvPr>
            <p:ph sz="half" idx="1"/>
          </p:nvPr>
        </p:nvSpPr>
        <p:spPr>
          <a:xfrm>
            <a:off x="228600" y="2057400"/>
            <a:ext cx="4419600" cy="4305300"/>
          </a:xfrm>
        </p:spPr>
        <p:txBody>
          <a:bodyPr>
            <a:normAutofit fontScale="92500" lnSpcReduction="20000"/>
          </a:bodyPr>
          <a:lstStyle/>
          <a:p>
            <a:pPr eaLnBrk="1" hangingPunct="1"/>
            <a:endParaRPr lang="en-US" sz="2000" dirty="0" smtClean="0"/>
          </a:p>
          <a:p>
            <a:pPr eaLnBrk="1" hangingPunct="1"/>
            <a:r>
              <a:rPr lang="en-US" sz="1900" dirty="0" smtClean="0">
                <a:latin typeface="+mj-lt"/>
                <a:cs typeface="Times New Roman" pitchFamily="18" charset="0"/>
              </a:rPr>
              <a:t>Affordable senior transportation will be a priority.</a:t>
            </a:r>
          </a:p>
          <a:p>
            <a:pPr eaLnBrk="1" hangingPunct="1"/>
            <a:endParaRPr lang="en-US" sz="1900" dirty="0" smtClean="0">
              <a:latin typeface="+mj-lt"/>
              <a:cs typeface="Times New Roman" pitchFamily="18" charset="0"/>
            </a:endParaRPr>
          </a:p>
          <a:p>
            <a:pPr eaLnBrk="1" hangingPunct="1"/>
            <a:r>
              <a:rPr lang="en-US" sz="1900" dirty="0" smtClean="0">
                <a:latin typeface="+mj-lt"/>
                <a:cs typeface="Times New Roman" pitchFamily="18" charset="0"/>
              </a:rPr>
              <a:t>Planning will include in-neighborhood options to make transportation accessible and to make affordable escorted transportation available.</a:t>
            </a:r>
          </a:p>
          <a:p>
            <a:pPr eaLnBrk="1" hangingPunct="1"/>
            <a:endParaRPr lang="en-US" sz="1900" dirty="0" smtClean="0">
              <a:latin typeface="+mj-lt"/>
              <a:cs typeface="Times New Roman" pitchFamily="18" charset="0"/>
            </a:endParaRPr>
          </a:p>
          <a:p>
            <a:pPr eaLnBrk="1" hangingPunct="1"/>
            <a:r>
              <a:rPr lang="en-US" sz="1900" dirty="0" smtClean="0">
                <a:latin typeface="+mj-lt"/>
                <a:cs typeface="Times New Roman" pitchFamily="18" charset="0"/>
              </a:rPr>
              <a:t>Planning will encompass both the needs and safety of pedestrians and those who do not drive.</a:t>
            </a:r>
          </a:p>
          <a:p>
            <a:pPr eaLnBrk="1" hangingPunct="1"/>
            <a:endParaRPr lang="en-US" sz="1900" dirty="0" smtClean="0">
              <a:latin typeface="+mj-lt"/>
              <a:cs typeface="Times New Roman" pitchFamily="18" charset="0"/>
            </a:endParaRPr>
          </a:p>
          <a:p>
            <a:pPr eaLnBrk="1" hangingPunct="1"/>
            <a:r>
              <a:rPr lang="en-US" sz="1900" dirty="0" smtClean="0">
                <a:latin typeface="+mj-lt"/>
                <a:cs typeface="Times New Roman" pitchFamily="18" charset="0"/>
              </a:rPr>
              <a:t>Transportation planning will include a focus on the needs of older adults as they become less able to drive.</a:t>
            </a:r>
          </a:p>
          <a:p>
            <a:pPr eaLnBrk="1" hangingPunct="1"/>
            <a:endParaRPr lang="en-US" sz="1900" dirty="0" smtClean="0">
              <a:latin typeface="+mj-lt"/>
              <a:cs typeface="Times New Roman" pitchFamily="18" charset="0"/>
            </a:endParaRPr>
          </a:p>
        </p:txBody>
      </p:sp>
      <p:sp>
        <p:nvSpPr>
          <p:cNvPr id="5124" name="Text Placeholder 3"/>
          <p:cNvSpPr>
            <a:spLocks noGrp="1"/>
          </p:cNvSpPr>
          <p:nvPr>
            <p:ph sz="half" idx="2"/>
          </p:nvPr>
        </p:nvSpPr>
        <p:spPr>
          <a:xfrm>
            <a:off x="4782984" y="2112818"/>
            <a:ext cx="3886200" cy="4373563"/>
          </a:xfrm>
        </p:spPr>
        <p:txBody>
          <a:bodyPr>
            <a:normAutofit fontScale="92500" lnSpcReduction="20000"/>
          </a:bodyPr>
          <a:lstStyle/>
          <a:p>
            <a:pPr eaLnBrk="1" hangingPunct="1"/>
            <a:endParaRPr lang="en-US" sz="1800" dirty="0" smtClean="0"/>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19230" y="2133600"/>
            <a:ext cx="3613709"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2561" y="4114800"/>
            <a:ext cx="3119335" cy="2138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4046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1"/>
            <a:ext cx="8709258" cy="1447800"/>
          </a:xfrm>
        </p:spPr>
        <p:txBody>
          <a:bodyPr>
            <a:normAutofit fontScale="90000"/>
          </a:bodyPr>
          <a:lstStyle/>
          <a:p>
            <a:pPr algn="l"/>
            <a:r>
              <a:rPr lang="en-US" sz="3200" b="1" dirty="0" smtClean="0">
                <a:latin typeface="Times New Roman" pitchFamily="18" charset="0"/>
                <a:cs typeface="Times New Roman" pitchFamily="18" charset="0"/>
              </a:rPr>
              <a:t>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t>
            </a:r>
            <a:r>
              <a:rPr lang="en-US" sz="3600" b="1" dirty="0" smtClean="0">
                <a:cs typeface="Times New Roman" pitchFamily="18" charset="0"/>
              </a:rPr>
              <a:t>Housing</a:t>
            </a:r>
            <a:r>
              <a:rPr lang="en-US" sz="3200" b="1" dirty="0" smtClean="0">
                <a:cs typeface="Times New Roman" pitchFamily="18" charset="0"/>
              </a:rPr>
              <a:t/>
            </a:r>
            <a:br>
              <a:rPr lang="en-US" sz="3200" b="1" dirty="0" smtClean="0">
                <a:cs typeface="Times New Roman" pitchFamily="18" charset="0"/>
              </a:rPr>
            </a:br>
            <a:r>
              <a:rPr lang="en-US" sz="2200" b="1" dirty="0" smtClean="0">
                <a:cs typeface="Times New Roman" pitchFamily="18" charset="0"/>
              </a:rPr>
              <a:t>Vision</a:t>
            </a:r>
            <a:r>
              <a:rPr lang="en-US" sz="2200" b="1" dirty="0">
                <a:cs typeface="Times New Roman" pitchFamily="18" charset="0"/>
              </a:rPr>
              <a:t>:  </a:t>
            </a:r>
            <a:r>
              <a:rPr lang="en-US" sz="2200" b="1" i="1" dirty="0">
                <a:cs typeface="Times New Roman" pitchFamily="18" charset="0"/>
              </a:rPr>
              <a:t>Montgomery County will promote choices of dwelling types so that as the needs and preferences of older adults change, they can age in place, downsize, choose rental or ownership or find housing with the appropriate level of supportive services without having to leave the community.</a:t>
            </a:r>
            <a:br>
              <a:rPr lang="en-US" sz="2200" b="1" i="1" dirty="0">
                <a:cs typeface="Times New Roman" pitchFamily="18" charset="0"/>
              </a:rPr>
            </a:br>
            <a:endParaRPr lang="en-US" sz="2200" b="1" i="1" dirty="0" smtClean="0">
              <a:cs typeface="Times New Roman" pitchFamily="18" charset="0"/>
            </a:endParaRPr>
          </a:p>
        </p:txBody>
      </p:sp>
      <p:sp>
        <p:nvSpPr>
          <p:cNvPr id="6147" name="Content Placeholder 2"/>
          <p:cNvSpPr>
            <a:spLocks noGrp="1"/>
          </p:cNvSpPr>
          <p:nvPr>
            <p:ph sz="half" idx="1"/>
          </p:nvPr>
        </p:nvSpPr>
        <p:spPr>
          <a:xfrm>
            <a:off x="76200" y="1447800"/>
            <a:ext cx="5105399" cy="5715000"/>
          </a:xfrm>
        </p:spPr>
        <p:txBody>
          <a:bodyPr rtlCol="0">
            <a:noAutofit/>
          </a:bodyPr>
          <a:lstStyle/>
          <a:p>
            <a:pPr eaLnBrk="1" fontAlgn="auto" hangingPunct="1">
              <a:lnSpc>
                <a:spcPct val="80000"/>
              </a:lnSpc>
              <a:spcAft>
                <a:spcPts val="0"/>
              </a:spcAft>
              <a:buFont typeface="Arial" pitchFamily="34" charset="0"/>
              <a:buChar char="•"/>
              <a:defRPr/>
            </a:pPr>
            <a:endParaRPr lang="en-US" sz="1600" dirty="0" smtClean="0"/>
          </a:p>
          <a:p>
            <a:pPr eaLnBrk="1" fontAlgn="auto" hangingPunct="1">
              <a:lnSpc>
                <a:spcPct val="80000"/>
              </a:lnSpc>
              <a:spcAft>
                <a:spcPts val="0"/>
              </a:spcAft>
              <a:buFont typeface="Arial" pitchFamily="34" charset="0"/>
              <a:buChar char="•"/>
              <a:defRPr/>
            </a:pPr>
            <a:r>
              <a:rPr lang="en-US" sz="1600" dirty="0" smtClean="0"/>
              <a:t>Affordable senior housing will be promoted and made available. </a:t>
            </a:r>
          </a:p>
          <a:p>
            <a:pPr eaLnBrk="1" fontAlgn="auto" hangingPunct="1">
              <a:lnSpc>
                <a:spcPct val="80000"/>
              </a:lnSpc>
              <a:spcAft>
                <a:spcPts val="0"/>
              </a:spcAft>
              <a:buFont typeface="Arial" pitchFamily="34" charset="0"/>
              <a:buChar char="•"/>
              <a:defRPr/>
            </a:pPr>
            <a:endParaRPr lang="en-US" sz="1600" dirty="0" smtClean="0"/>
          </a:p>
          <a:p>
            <a:pPr eaLnBrk="1" fontAlgn="auto" hangingPunct="1">
              <a:lnSpc>
                <a:spcPct val="80000"/>
              </a:lnSpc>
              <a:spcAft>
                <a:spcPts val="0"/>
              </a:spcAft>
              <a:buFont typeface="Arial" pitchFamily="34" charset="0"/>
              <a:buChar char="•"/>
              <a:defRPr/>
            </a:pPr>
            <a:r>
              <a:rPr lang="en-US" sz="1600" dirty="0" smtClean="0"/>
              <a:t>Housing options and alternatives will be part of County planning efforts.</a:t>
            </a:r>
          </a:p>
          <a:p>
            <a:pPr eaLnBrk="1" fontAlgn="auto" hangingPunct="1">
              <a:lnSpc>
                <a:spcPct val="80000"/>
              </a:lnSpc>
              <a:spcAft>
                <a:spcPts val="0"/>
              </a:spcAft>
              <a:buFont typeface="Arial" pitchFamily="34" charset="0"/>
              <a:buChar char="•"/>
              <a:defRPr/>
            </a:pPr>
            <a:endParaRPr lang="en-US" sz="1600" dirty="0" smtClean="0"/>
          </a:p>
          <a:p>
            <a:pPr eaLnBrk="1" fontAlgn="auto" hangingPunct="1">
              <a:lnSpc>
                <a:spcPct val="80000"/>
              </a:lnSpc>
              <a:spcAft>
                <a:spcPts val="0"/>
              </a:spcAft>
              <a:buFont typeface="Arial" pitchFamily="34" charset="0"/>
              <a:buChar char="•"/>
              <a:defRPr/>
            </a:pPr>
            <a:r>
              <a:rPr lang="en-US" sz="1600" dirty="0" err="1" smtClean="0"/>
              <a:t>Visitable</a:t>
            </a:r>
            <a:r>
              <a:rPr lang="en-US" sz="1600" dirty="0" smtClean="0"/>
              <a:t> and livable options will be included in County planning.</a:t>
            </a:r>
          </a:p>
          <a:p>
            <a:pPr eaLnBrk="1" fontAlgn="auto" hangingPunct="1">
              <a:lnSpc>
                <a:spcPct val="80000"/>
              </a:lnSpc>
              <a:spcAft>
                <a:spcPts val="0"/>
              </a:spcAft>
              <a:buFont typeface="Arial" pitchFamily="34" charset="0"/>
              <a:buChar char="•"/>
              <a:defRPr/>
            </a:pPr>
            <a:endParaRPr lang="en-US" sz="1600" dirty="0" smtClean="0"/>
          </a:p>
          <a:p>
            <a:pPr eaLnBrk="1" fontAlgn="auto" hangingPunct="1">
              <a:lnSpc>
                <a:spcPct val="80000"/>
              </a:lnSpc>
              <a:spcAft>
                <a:spcPts val="0"/>
              </a:spcAft>
              <a:buFont typeface="Arial" pitchFamily="34" charset="0"/>
              <a:buChar char="•"/>
              <a:defRPr/>
            </a:pPr>
            <a:r>
              <a:rPr lang="en-US" sz="1600" dirty="0" smtClean="0"/>
              <a:t>New and existing construction and redevelopment will consider the needs of both current and prospective older residents.</a:t>
            </a:r>
          </a:p>
          <a:p>
            <a:pPr eaLnBrk="1" fontAlgn="auto" hangingPunct="1">
              <a:lnSpc>
                <a:spcPct val="80000"/>
              </a:lnSpc>
              <a:spcAft>
                <a:spcPts val="0"/>
              </a:spcAft>
              <a:buFont typeface="Arial" pitchFamily="34" charset="0"/>
              <a:buChar char="•"/>
              <a:defRPr/>
            </a:pPr>
            <a:endParaRPr lang="en-US" sz="1600" dirty="0" smtClean="0"/>
          </a:p>
          <a:p>
            <a:pPr eaLnBrk="1" fontAlgn="auto" hangingPunct="1">
              <a:lnSpc>
                <a:spcPct val="80000"/>
              </a:lnSpc>
              <a:spcAft>
                <a:spcPts val="0"/>
              </a:spcAft>
              <a:buFont typeface="Arial" pitchFamily="34" charset="0"/>
              <a:buChar char="•"/>
              <a:defRPr/>
            </a:pPr>
            <a:r>
              <a:rPr lang="en-US" sz="1600" dirty="0" smtClean="0"/>
              <a:t>The County will assist and encourage efforts to create supportive communities such as villages, co-housing and other options. </a:t>
            </a:r>
          </a:p>
          <a:p>
            <a:pPr eaLnBrk="1" fontAlgn="auto" hangingPunct="1">
              <a:lnSpc>
                <a:spcPct val="80000"/>
              </a:lnSpc>
              <a:spcAft>
                <a:spcPts val="0"/>
              </a:spcAft>
              <a:buFont typeface="Arial" pitchFamily="34" charset="0"/>
              <a:buChar char="•"/>
              <a:defRPr/>
            </a:pPr>
            <a:endParaRPr lang="en-US" sz="1600" dirty="0" smtClean="0"/>
          </a:p>
          <a:p>
            <a:pPr eaLnBrk="1" fontAlgn="auto" hangingPunct="1">
              <a:lnSpc>
                <a:spcPct val="80000"/>
              </a:lnSpc>
              <a:spcAft>
                <a:spcPts val="0"/>
              </a:spcAft>
              <a:buFont typeface="Arial" pitchFamily="34" charset="0"/>
              <a:buChar char="•"/>
              <a:defRPr/>
            </a:pPr>
            <a:r>
              <a:rPr lang="en-US" sz="1600" dirty="0" smtClean="0"/>
              <a:t>Redevelopment planning will encourage walkable communities. </a:t>
            </a:r>
          </a:p>
          <a:p>
            <a:pPr eaLnBrk="1" fontAlgn="auto" hangingPunct="1">
              <a:lnSpc>
                <a:spcPct val="80000"/>
              </a:lnSpc>
              <a:spcAft>
                <a:spcPts val="0"/>
              </a:spcAft>
              <a:buFont typeface="Arial" pitchFamily="34" charset="0"/>
              <a:buChar char="•"/>
              <a:defRPr/>
            </a:pPr>
            <a:endParaRPr lang="en-US" sz="1600" dirty="0" smtClean="0"/>
          </a:p>
          <a:p>
            <a:pPr eaLnBrk="1" fontAlgn="auto" hangingPunct="1">
              <a:lnSpc>
                <a:spcPct val="80000"/>
              </a:lnSpc>
              <a:spcAft>
                <a:spcPts val="0"/>
              </a:spcAft>
              <a:buFont typeface="Arial" pitchFamily="34" charset="0"/>
              <a:buChar char="•"/>
              <a:defRPr/>
            </a:pPr>
            <a:r>
              <a:rPr lang="en-US" sz="1600" dirty="0" smtClean="0"/>
              <a:t>Planning efforts will include public-private partnerships as an option to providing housing suitable for older adults.</a:t>
            </a:r>
          </a:p>
          <a:p>
            <a:pPr eaLnBrk="1" fontAlgn="auto" hangingPunct="1">
              <a:lnSpc>
                <a:spcPct val="80000"/>
              </a:lnSpc>
              <a:spcAft>
                <a:spcPts val="0"/>
              </a:spcAft>
              <a:buFont typeface="Arial" pitchFamily="34" charset="0"/>
              <a:buChar char="•"/>
              <a:defRPr/>
            </a:pPr>
            <a:endParaRPr lang="en-US" sz="1600" dirty="0" smtClean="0"/>
          </a:p>
        </p:txBody>
      </p:sp>
      <p:sp>
        <p:nvSpPr>
          <p:cNvPr id="6148" name="Text Placeholder 3"/>
          <p:cNvSpPr>
            <a:spLocks noGrp="1"/>
          </p:cNvSpPr>
          <p:nvPr>
            <p:ph sz="half" idx="2"/>
          </p:nvPr>
        </p:nvSpPr>
        <p:spPr>
          <a:xfrm>
            <a:off x="4648200" y="2286000"/>
            <a:ext cx="4038600" cy="3840163"/>
          </a:xfrm>
        </p:spPr>
        <p:txBody>
          <a:bodyPr>
            <a:normAutofit/>
          </a:bodyPr>
          <a:lstStyle/>
          <a:p>
            <a:pPr eaLnBrk="1" hangingPunct="1"/>
            <a:endParaRPr lang="en-US" sz="18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54501">
            <a:off x="5180887" y="2173675"/>
            <a:ext cx="3660448" cy="2447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450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534400" cy="1905000"/>
          </a:xfrm>
        </p:spPr>
        <p:txBody>
          <a:bodyPr>
            <a:normAutofit fontScale="90000"/>
          </a:bodyPr>
          <a:lstStyle/>
          <a:p>
            <a:pPr algn="l"/>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cs typeface="Times New Roman" pitchFamily="18" charset="0"/>
              </a:rPr>
              <a:t>Socialization </a:t>
            </a:r>
            <a:r>
              <a:rPr lang="en-US" sz="3200" b="1" dirty="0">
                <a:cs typeface="Times New Roman" pitchFamily="18" charset="0"/>
              </a:rPr>
              <a:t>and </a:t>
            </a:r>
            <a:r>
              <a:rPr lang="en-US" sz="3200" b="1" dirty="0" smtClean="0">
                <a:cs typeface="Times New Roman" pitchFamily="18" charset="0"/>
              </a:rPr>
              <a:t>Leisure </a:t>
            </a:r>
            <a:br>
              <a:rPr lang="en-US" sz="3200" b="1" dirty="0" smtClean="0">
                <a:cs typeface="Times New Roman" pitchFamily="18" charset="0"/>
              </a:rPr>
            </a:br>
            <a:r>
              <a:rPr lang="en-US" sz="3100" b="1" i="1" dirty="0" smtClean="0">
                <a:cs typeface="Times New Roman" pitchFamily="18" charset="0"/>
              </a:rPr>
              <a:t>Vision</a:t>
            </a:r>
            <a:r>
              <a:rPr lang="en-US" sz="3100" i="1" dirty="0">
                <a:cs typeface="Times New Roman" pitchFamily="18" charset="0"/>
              </a:rPr>
              <a:t>:</a:t>
            </a:r>
            <a:r>
              <a:rPr lang="en-US" sz="2700" i="1" dirty="0">
                <a:cs typeface="Times New Roman" pitchFamily="18" charset="0"/>
              </a:rPr>
              <a:t> </a:t>
            </a:r>
            <a:r>
              <a:rPr lang="en-US" sz="2700" b="1" i="1" dirty="0">
                <a:cs typeface="Times New Roman" pitchFamily="18" charset="0"/>
              </a:rPr>
              <a:t>Montgomery County will encourage and support vital living of older adults by providing opportunities for physical, </a:t>
            </a:r>
            <a:r>
              <a:rPr lang="en-US" sz="2700" b="1" i="1" dirty="0" smtClean="0">
                <a:cs typeface="Times New Roman" pitchFamily="18" charset="0"/>
              </a:rPr>
              <a:t>mental </a:t>
            </a:r>
            <a:r>
              <a:rPr lang="en-US" sz="2700" b="1" i="1" dirty="0">
                <a:cs typeface="Times New Roman" pitchFamily="18" charset="0"/>
              </a:rPr>
              <a:t>and social interaction.</a:t>
            </a:r>
            <a:br>
              <a:rPr lang="en-US" sz="2700" b="1" i="1" dirty="0">
                <a:cs typeface="Times New Roman" pitchFamily="18" charset="0"/>
              </a:rPr>
            </a:br>
            <a:endParaRPr lang="en-US" sz="2700" b="1" i="1" dirty="0" smtClean="0">
              <a:cs typeface="Times New Roman" pitchFamily="18" charset="0"/>
            </a:endParaRPr>
          </a:p>
        </p:txBody>
      </p:sp>
      <p:sp>
        <p:nvSpPr>
          <p:cNvPr id="3" name="Content Placeholder 2"/>
          <p:cNvSpPr>
            <a:spLocks noGrp="1"/>
          </p:cNvSpPr>
          <p:nvPr>
            <p:ph idx="1"/>
          </p:nvPr>
        </p:nvSpPr>
        <p:spPr>
          <a:xfrm>
            <a:off x="457200" y="1752600"/>
            <a:ext cx="8229600" cy="4373563"/>
          </a:xfrm>
        </p:spPr>
        <p:txBody>
          <a:bodyPr rtlCol="0">
            <a:normAutofit/>
          </a:bodyPr>
          <a:lstStyle/>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2000" dirty="0" smtClean="0"/>
              <a:t>Recreation programs will facilitate socialization and other activities that integrate health and wellness.</a:t>
            </a:r>
          </a:p>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2000" dirty="0" smtClean="0"/>
              <a:t>Recreation programs will be available and easily accessible to older adults throughout the County, particularly in areas where there are no senior centers.</a:t>
            </a:r>
          </a:p>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2000" dirty="0" smtClean="0"/>
              <a:t>Lifelong learning opportunities will be available.</a:t>
            </a:r>
          </a:p>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2000" dirty="0" smtClean="0"/>
              <a:t>Libraries will be a location of activities and resources for older adults.</a:t>
            </a:r>
          </a:p>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2000" dirty="0" smtClean="0"/>
              <a:t>Active efforts will be made to engage older adults as volunteers.</a:t>
            </a:r>
          </a:p>
        </p:txBody>
      </p:sp>
    </p:spTree>
    <p:extLst>
      <p:ext uri="{BB962C8B-B14F-4D97-AF65-F5344CB8AC3E}">
        <p14:creationId xmlns:p14="http://schemas.microsoft.com/office/powerpoint/2010/main" xmlns="" val="307058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7718" y="0"/>
            <a:ext cx="8534400" cy="1981200"/>
          </a:xfrm>
        </p:spPr>
        <p:txBody>
          <a:bodyPr>
            <a:normAutofit fontScale="90000"/>
          </a:bodyPr>
          <a:lstStyle/>
          <a:p>
            <a:pPr algn="l"/>
            <a:r>
              <a:rPr lang="en-US" sz="3200" dirty="0" smtClean="0"/>
              <a:t/>
            </a:r>
            <a:br>
              <a:rPr lang="en-US" sz="3200" dirty="0" smtClean="0"/>
            </a:br>
            <a:r>
              <a:rPr lang="en-US" sz="3200" dirty="0"/>
              <a:t/>
            </a:r>
            <a:br>
              <a:rPr lang="en-US" sz="3200" dirty="0"/>
            </a:br>
            <a:r>
              <a:rPr lang="en-US" sz="3200" dirty="0" smtClean="0"/>
              <a:t>                            </a:t>
            </a:r>
            <a:r>
              <a:rPr lang="en-US" sz="3600" b="1" dirty="0" smtClean="0"/>
              <a:t>Health  </a:t>
            </a:r>
            <a:r>
              <a:rPr lang="en-US" sz="3600" b="1" dirty="0"/>
              <a:t>and Wellness</a:t>
            </a:r>
            <a:br>
              <a:rPr lang="en-US" sz="3600" b="1" dirty="0"/>
            </a:br>
            <a:r>
              <a:rPr lang="en-US" sz="3100" b="1" i="1" dirty="0">
                <a:cs typeface="Times New Roman" pitchFamily="18" charset="0"/>
              </a:rPr>
              <a:t>Vision: </a:t>
            </a:r>
            <a:r>
              <a:rPr lang="en-US" sz="2700" b="1" i="1" dirty="0">
                <a:cs typeface="Times New Roman" pitchFamily="18" charset="0"/>
              </a:rPr>
              <a:t>Montgomery County will expand public health and prevention programs that promote physical, mental, social and environmental health for older adults.</a:t>
            </a:r>
            <a:r>
              <a:rPr lang="en-US" sz="2700" b="1" i="1" dirty="0"/>
              <a:t/>
            </a:r>
            <a:br>
              <a:rPr lang="en-US" sz="2700" b="1" i="1" dirty="0"/>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endParaRPr lang="en-US" sz="2700" dirty="0" smtClean="0">
              <a:latin typeface="Times New Roman" pitchFamily="18" charset="0"/>
              <a:cs typeface="Times New Roman" pitchFamily="18" charset="0"/>
            </a:endParaRPr>
          </a:p>
        </p:txBody>
      </p:sp>
      <p:sp>
        <p:nvSpPr>
          <p:cNvPr id="8195" name="Content Placeholder 2"/>
          <p:cNvSpPr>
            <a:spLocks noGrp="1"/>
          </p:cNvSpPr>
          <p:nvPr>
            <p:ph sz="half" idx="1"/>
          </p:nvPr>
        </p:nvSpPr>
        <p:spPr>
          <a:xfrm>
            <a:off x="76200" y="2057400"/>
            <a:ext cx="4953000" cy="4800600"/>
          </a:xfrm>
        </p:spPr>
        <p:txBody>
          <a:bodyPr>
            <a:normAutofit fontScale="77500" lnSpcReduction="20000"/>
          </a:bodyPr>
          <a:lstStyle/>
          <a:p>
            <a:pPr eaLnBrk="1" hangingPunct="1"/>
            <a:endParaRPr lang="en-US" sz="1800" dirty="0" smtClean="0"/>
          </a:p>
          <a:p>
            <a:pPr eaLnBrk="1" hangingPunct="1"/>
            <a:r>
              <a:rPr lang="en-US" sz="2600" dirty="0" smtClean="0"/>
              <a:t>Medical care for older adults will be available, accessible and affordable. </a:t>
            </a:r>
          </a:p>
          <a:p>
            <a:pPr eaLnBrk="1" hangingPunct="1"/>
            <a:endParaRPr lang="en-US" sz="2600" dirty="0" smtClean="0"/>
          </a:p>
          <a:p>
            <a:pPr eaLnBrk="1" hangingPunct="1"/>
            <a:r>
              <a:rPr lang="en-US" sz="2600" dirty="0" smtClean="0"/>
              <a:t>Healthcare providers will be encouraged to accept private and public health insurance including Medicare and Medicaid.</a:t>
            </a:r>
          </a:p>
          <a:p>
            <a:pPr eaLnBrk="1" hangingPunct="1"/>
            <a:endParaRPr lang="en-US" sz="2600" dirty="0" smtClean="0"/>
          </a:p>
          <a:p>
            <a:pPr eaLnBrk="1" hangingPunct="1"/>
            <a:r>
              <a:rPr lang="en-US" sz="2600" dirty="0" smtClean="0"/>
              <a:t>Direct services and educational programs to plan for serious illness and to manage chronic diseases including promotion of self-management programs will be a priority.</a:t>
            </a:r>
          </a:p>
          <a:p>
            <a:pPr eaLnBrk="1" hangingPunct="1"/>
            <a:endParaRPr lang="en-US" sz="2600" dirty="0" smtClean="0"/>
          </a:p>
          <a:p>
            <a:pPr eaLnBrk="1" hangingPunct="1"/>
            <a:r>
              <a:rPr lang="en-US" sz="2600" dirty="0" smtClean="0"/>
              <a:t>Access to hearing and dental care will be available.</a:t>
            </a:r>
          </a:p>
          <a:p>
            <a:pPr eaLnBrk="1" hangingPunct="1"/>
            <a:endParaRPr lang="en-US" sz="1800" dirty="0" smtClean="0"/>
          </a:p>
        </p:txBody>
      </p:sp>
      <p:sp>
        <p:nvSpPr>
          <p:cNvPr id="8196" name="Text Placeholder 3"/>
          <p:cNvSpPr>
            <a:spLocks noGrp="1"/>
          </p:cNvSpPr>
          <p:nvPr>
            <p:ph sz="half" idx="2"/>
          </p:nvPr>
        </p:nvSpPr>
        <p:spPr>
          <a:xfrm>
            <a:off x="4648200" y="1981200"/>
            <a:ext cx="4038600" cy="4144963"/>
          </a:xfrm>
        </p:spPr>
        <p:txBody>
          <a:bodyPr>
            <a:normAutofit fontScale="77500" lnSpcReduction="20000"/>
          </a:bodyPr>
          <a:lstStyle/>
          <a:p>
            <a:pPr eaLnBrk="1" hangingPunct="1"/>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6132" y="2131660"/>
            <a:ext cx="3856868" cy="2249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06132" y="4381499"/>
            <a:ext cx="3856868" cy="1791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69006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763000" cy="1828800"/>
          </a:xfrm>
        </p:spPr>
        <p:txBody>
          <a:bodyPr>
            <a:normAutofit fontScale="90000"/>
          </a:bodyPr>
          <a:lstStyle/>
          <a:p>
            <a:pPr algn="l"/>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smtClean="0">
                <a:latin typeface="Times New Roman" pitchFamily="18" charset="0"/>
                <a:cs typeface="Times New Roman" pitchFamily="18" charset="0"/>
              </a:rPr>
              <a:t>		</a:t>
            </a:r>
            <a:r>
              <a:rPr lang="en-US" sz="2800" b="1" dirty="0" smtClean="0"/>
              <a:t>Health  </a:t>
            </a:r>
            <a:r>
              <a:rPr lang="en-US" sz="2800" b="1" dirty="0"/>
              <a:t>and </a:t>
            </a:r>
            <a:r>
              <a:rPr lang="en-US" sz="2800" b="1" dirty="0" smtClean="0"/>
              <a:t>Wellness  </a:t>
            </a:r>
            <a:r>
              <a:rPr lang="en-US" sz="2000" dirty="0" smtClean="0"/>
              <a:t>cont.</a:t>
            </a:r>
            <a:r>
              <a:rPr lang="en-US" sz="2800" b="1" dirty="0"/>
              <a:t/>
            </a:r>
            <a:br>
              <a:rPr lang="en-US" sz="2800" b="1" dirty="0"/>
            </a:br>
            <a:r>
              <a:rPr lang="en-US" sz="3100" b="1" i="1" dirty="0">
                <a:cs typeface="Times New Roman" pitchFamily="18" charset="0"/>
              </a:rPr>
              <a:t>Vision: </a:t>
            </a:r>
            <a:r>
              <a:rPr lang="en-US" sz="2700" b="1" i="1" dirty="0">
                <a:cs typeface="Times New Roman" pitchFamily="18" charset="0"/>
              </a:rPr>
              <a:t>Montgomery County will expand public health and prevention programs that promote physical, mental, social and environmental health for older adults.</a:t>
            </a:r>
            <a:r>
              <a:rPr lang="en-US" sz="2700" b="1" i="1" dirty="0"/>
              <a:t/>
            </a:r>
            <a:br>
              <a:rPr lang="en-US" sz="2700" b="1" i="1" dirty="0"/>
            </a:b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3100" dirty="0" smtClean="0"/>
              <a:t/>
            </a:r>
            <a:br>
              <a:rPr lang="en-US" sz="3100" dirty="0" smtClean="0"/>
            </a:br>
            <a:endParaRPr lang="en-US" sz="3100" dirty="0" smtClean="0"/>
          </a:p>
        </p:txBody>
      </p:sp>
      <p:sp>
        <p:nvSpPr>
          <p:cNvPr id="9219" name="Content Placeholder 2"/>
          <p:cNvSpPr>
            <a:spLocks noGrp="1"/>
          </p:cNvSpPr>
          <p:nvPr>
            <p:ph idx="1"/>
          </p:nvPr>
        </p:nvSpPr>
        <p:spPr>
          <a:xfrm>
            <a:off x="457200" y="2133601"/>
            <a:ext cx="8229600" cy="3200400"/>
          </a:xfrm>
        </p:spPr>
        <p:txBody>
          <a:bodyPr>
            <a:normAutofit/>
          </a:bodyPr>
          <a:lstStyle/>
          <a:p>
            <a:pPr eaLnBrk="1" hangingPunct="1"/>
            <a:r>
              <a:rPr lang="en-US" sz="2000" dirty="0" smtClean="0"/>
              <a:t>Nutrition support including education and meals will be provided.</a:t>
            </a:r>
          </a:p>
          <a:p>
            <a:pPr eaLnBrk="1" hangingPunct="1"/>
            <a:endParaRPr lang="en-US" sz="1000" dirty="0" smtClean="0"/>
          </a:p>
          <a:p>
            <a:pPr eaLnBrk="1" hangingPunct="1"/>
            <a:r>
              <a:rPr lang="en-US" sz="2000" dirty="0" smtClean="0"/>
              <a:t>Specialized mental health care will be available as an integral part of the health services delivery system.</a:t>
            </a:r>
          </a:p>
          <a:p>
            <a:pPr eaLnBrk="1" hangingPunct="1"/>
            <a:endParaRPr lang="en-US" sz="1000" dirty="0" smtClean="0"/>
          </a:p>
          <a:p>
            <a:pPr eaLnBrk="1" hangingPunct="1"/>
            <a:r>
              <a:rPr lang="en-US" sz="2000" dirty="0" smtClean="0"/>
              <a:t>Caregiver support will be a priority.</a:t>
            </a:r>
          </a:p>
          <a:p>
            <a:pPr eaLnBrk="1" hangingPunct="1"/>
            <a:endParaRPr lang="en-US" sz="1000" dirty="0" smtClean="0"/>
          </a:p>
          <a:p>
            <a:pPr eaLnBrk="1" hangingPunct="1"/>
            <a:r>
              <a:rPr lang="en-US" sz="2000" dirty="0" smtClean="0"/>
              <a:t>Services to address cognitive impairment will be available, accessible and affordable for affected older adults and their families and caregivers.</a:t>
            </a:r>
          </a:p>
          <a:p>
            <a:pPr eaLnBrk="1" hangingPunct="1"/>
            <a:endParaRPr lang="en-US" sz="2000" dirty="0" smtClean="0"/>
          </a:p>
        </p:txBody>
      </p:sp>
    </p:spTree>
    <p:extLst>
      <p:ext uri="{BB962C8B-B14F-4D97-AF65-F5344CB8AC3E}">
        <p14:creationId xmlns:p14="http://schemas.microsoft.com/office/powerpoint/2010/main" xmlns="" val="401427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110836"/>
            <a:ext cx="8458200" cy="1981200"/>
          </a:xfrm>
        </p:spPr>
        <p:txBody>
          <a:bodyPr>
            <a:normAutofit fontScale="90000"/>
          </a:bodyPr>
          <a:lstStyle/>
          <a:p>
            <a:pPr algn="l"/>
            <a:r>
              <a:rPr lang="en-US" sz="3200" b="1" dirty="0" smtClean="0">
                <a:latin typeface="Times New Roman" pitchFamily="18" charset="0"/>
                <a:cs typeface="Times New Roman" pitchFamily="18" charset="0"/>
              </a:rPr>
              <a:t>                                        </a:t>
            </a:r>
            <a:r>
              <a:rPr lang="en-US" sz="3600" b="1" dirty="0" smtClean="0">
                <a:cs typeface="Times New Roman" pitchFamily="18" charset="0"/>
              </a:rPr>
              <a:t>Employment</a:t>
            </a:r>
            <a:r>
              <a:rPr lang="en-US" sz="3200" b="1" dirty="0" smtClean="0">
                <a:latin typeface="+mn-lt"/>
                <a:cs typeface="Times New Roman" pitchFamily="18" charset="0"/>
              </a:rPr>
              <a:t/>
            </a:r>
            <a:br>
              <a:rPr lang="en-US" sz="3200" b="1" dirty="0" smtClean="0">
                <a:latin typeface="+mn-lt"/>
                <a:cs typeface="Times New Roman" pitchFamily="18" charset="0"/>
              </a:rPr>
            </a:br>
            <a:r>
              <a:rPr lang="en-US" sz="2400" dirty="0" smtClean="0">
                <a:latin typeface="+mn-lt"/>
                <a:cs typeface="Times New Roman" pitchFamily="18" charset="0"/>
              </a:rPr>
              <a:t/>
            </a:r>
            <a:br>
              <a:rPr lang="en-US" sz="2400" dirty="0" smtClean="0">
                <a:latin typeface="+mn-lt"/>
                <a:cs typeface="Times New Roman" pitchFamily="18" charset="0"/>
              </a:rPr>
            </a:br>
            <a:r>
              <a:rPr lang="en-US" sz="3100" b="1" dirty="0">
                <a:cs typeface="Times New Roman" pitchFamily="18" charset="0"/>
              </a:rPr>
              <a:t>Vision</a:t>
            </a:r>
            <a:r>
              <a:rPr lang="en-US" sz="3100" dirty="0">
                <a:cs typeface="Times New Roman" pitchFamily="18" charset="0"/>
              </a:rPr>
              <a:t>:</a:t>
            </a:r>
            <a:r>
              <a:rPr lang="en-US" sz="3100" i="1" dirty="0">
                <a:cs typeface="Times New Roman" pitchFamily="18" charset="0"/>
              </a:rPr>
              <a:t> </a:t>
            </a:r>
            <a:r>
              <a:rPr lang="en-US" sz="2700" b="1" i="1" dirty="0">
                <a:cs typeface="Times New Roman" pitchFamily="18" charset="0"/>
              </a:rPr>
              <a:t>Montgomery </a:t>
            </a:r>
            <a:r>
              <a:rPr lang="en-US" sz="2700" b="1" i="1" dirty="0" smtClean="0">
                <a:cs typeface="Times New Roman" pitchFamily="18" charset="0"/>
              </a:rPr>
              <a:t>County will </a:t>
            </a:r>
            <a:r>
              <a:rPr lang="en-US" sz="2700" b="1" i="1" dirty="0">
                <a:cs typeface="Times New Roman" pitchFamily="18" charset="0"/>
              </a:rPr>
              <a:t>recognize the extent and value of the contribution of older adults to the economy.</a:t>
            </a:r>
            <a:r>
              <a:rPr lang="en-US" sz="2700" b="1" i="1" dirty="0"/>
              <a:t/>
            </a:r>
            <a:br>
              <a:rPr lang="en-US" sz="2700" b="1" i="1" dirty="0"/>
            </a:br>
            <a:endParaRPr lang="en-US" sz="2700" b="1" i="1" dirty="0" smtClean="0"/>
          </a:p>
        </p:txBody>
      </p:sp>
      <p:sp>
        <p:nvSpPr>
          <p:cNvPr id="11267" name="Content Placeholder 2"/>
          <p:cNvSpPr>
            <a:spLocks noGrp="1"/>
          </p:cNvSpPr>
          <p:nvPr>
            <p:ph sz="half" idx="1"/>
          </p:nvPr>
        </p:nvSpPr>
        <p:spPr>
          <a:xfrm>
            <a:off x="152400" y="2057399"/>
            <a:ext cx="4800600" cy="4765965"/>
          </a:xfrm>
        </p:spPr>
        <p:txBody>
          <a:bodyPr/>
          <a:lstStyle/>
          <a:p>
            <a:pPr eaLnBrk="1" hangingPunct="1"/>
            <a:r>
              <a:rPr lang="en-US" sz="2000" dirty="0" smtClean="0"/>
              <a:t>The County will encourage County agencies and private companies to offer employment opportunities as older adults transition to retirement. </a:t>
            </a:r>
          </a:p>
          <a:p>
            <a:pPr eaLnBrk="1" hangingPunct="1"/>
            <a:endParaRPr lang="en-US" sz="1000" dirty="0" smtClean="0"/>
          </a:p>
          <a:p>
            <a:pPr eaLnBrk="1" hangingPunct="1"/>
            <a:r>
              <a:rPr lang="en-US" sz="2000" dirty="0" smtClean="0"/>
              <a:t>The County will encourage job fairs, partnerships, and forums to help older adults prepare themselves to continue in or reenter the workforce and find jobs.</a:t>
            </a:r>
          </a:p>
          <a:p>
            <a:pPr eaLnBrk="1" hangingPunct="1"/>
            <a:endParaRPr lang="en-US" sz="1000" dirty="0" smtClean="0"/>
          </a:p>
          <a:p>
            <a:pPr eaLnBrk="1" hangingPunct="1"/>
            <a:r>
              <a:rPr lang="en-US" sz="2000" dirty="0" smtClean="0"/>
              <a:t>The County will provide information that promotes the value of older workers</a:t>
            </a:r>
            <a:r>
              <a:rPr lang="en-US" sz="1800" dirty="0" smtClean="0"/>
              <a:t>.  </a:t>
            </a:r>
          </a:p>
        </p:txBody>
      </p:sp>
      <p:sp>
        <p:nvSpPr>
          <p:cNvPr id="11268" name="Text Placeholder 3"/>
          <p:cNvSpPr>
            <a:spLocks noGrp="1"/>
          </p:cNvSpPr>
          <p:nvPr>
            <p:ph sz="half" idx="2"/>
          </p:nvPr>
        </p:nvSpPr>
        <p:spPr>
          <a:xfrm>
            <a:off x="4648200" y="2057400"/>
            <a:ext cx="4038600" cy="4068763"/>
          </a:xfrm>
        </p:spPr>
        <p:txBody>
          <a:bodyPr/>
          <a:lstStyle/>
          <a:p>
            <a:pPr eaLnBrk="1" hangingPunct="1"/>
            <a:endParaRPr lang="en-US"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2085109"/>
            <a:ext cx="3737151" cy="2200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4613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0"/>
            <a:ext cx="8915400" cy="1905000"/>
          </a:xfrm>
        </p:spPr>
        <p:txBody>
          <a:bodyPr>
            <a:normAutofit fontScale="90000"/>
          </a:bodyPr>
          <a:lstStyle/>
          <a:p>
            <a:pPr algn="l"/>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600" b="1" dirty="0" smtClean="0">
                <a:cs typeface="Times New Roman" pitchFamily="18" charset="0"/>
              </a:rPr>
              <a:t>Communications</a:t>
            </a:r>
            <a:br>
              <a:rPr lang="en-US" sz="3600" b="1" dirty="0" smtClean="0">
                <a:cs typeface="Times New Roman" pitchFamily="18" charset="0"/>
              </a:rPr>
            </a:br>
            <a:r>
              <a:rPr lang="en-US" sz="3100" b="1" dirty="0" smtClean="0">
                <a:cs typeface="Times New Roman" pitchFamily="18" charset="0"/>
              </a:rPr>
              <a:t>Vision</a:t>
            </a:r>
            <a:r>
              <a:rPr lang="en-US" sz="3100" b="1" dirty="0">
                <a:cs typeface="Times New Roman" pitchFamily="18" charset="0"/>
              </a:rPr>
              <a:t>: </a:t>
            </a:r>
            <a:r>
              <a:rPr lang="en-US" sz="2700" b="1" i="1" dirty="0">
                <a:cs typeface="Times New Roman" pitchFamily="18" charset="0"/>
              </a:rPr>
              <a:t>Montgomery County will distribute and publicize </a:t>
            </a:r>
            <a:r>
              <a:rPr lang="en-US" sz="2700" b="1" i="1" dirty="0" smtClean="0">
                <a:cs typeface="Times New Roman" pitchFamily="18" charset="0"/>
              </a:rPr>
              <a:t>recognizable</a:t>
            </a:r>
            <a:r>
              <a:rPr lang="en-US" sz="2700" b="1" i="1" dirty="0">
                <a:cs typeface="Times New Roman" pitchFamily="18" charset="0"/>
              </a:rPr>
              <a:t>, understandable, timely and accessible information on County and public resources and services for older adults.</a:t>
            </a:r>
            <a:r>
              <a:rPr lang="en-US" sz="2700" b="1" i="1" dirty="0"/>
              <a:t/>
            </a:r>
            <a:br>
              <a:rPr lang="en-US" sz="2700" b="1" i="1" dirty="0"/>
            </a:br>
            <a:r>
              <a:rPr lang="en-US" sz="3100" i="1" dirty="0"/>
              <a:t/>
            </a:r>
            <a:br>
              <a:rPr lang="en-US" sz="3100" i="1" dirty="0"/>
            </a:br>
            <a:endParaRPr lang="en-US" sz="3100" i="1" dirty="0" smtClean="0"/>
          </a:p>
        </p:txBody>
      </p:sp>
      <p:sp>
        <p:nvSpPr>
          <p:cNvPr id="3" name="Content Placeholder 2"/>
          <p:cNvSpPr>
            <a:spLocks noGrp="1"/>
          </p:cNvSpPr>
          <p:nvPr>
            <p:ph sz="half" idx="1"/>
          </p:nvPr>
        </p:nvSpPr>
        <p:spPr>
          <a:xfrm>
            <a:off x="228600" y="1828800"/>
            <a:ext cx="4648200" cy="5029200"/>
          </a:xfrm>
        </p:spPr>
        <p:txBody>
          <a:bodyPr rtlCol="0">
            <a:normAutofit lnSpcReduction="10000"/>
          </a:bodyPr>
          <a:lstStyle/>
          <a:p>
            <a:pPr eaLnBrk="1" fontAlgn="auto" hangingPunct="1">
              <a:spcAft>
                <a:spcPts val="0"/>
              </a:spcAft>
              <a:buFont typeface="Arial"/>
              <a:buChar char="•"/>
              <a:defRPr/>
            </a:pPr>
            <a:endParaRPr lang="en-US" sz="1000" dirty="0" smtClean="0"/>
          </a:p>
          <a:p>
            <a:pPr eaLnBrk="1" fontAlgn="auto" hangingPunct="1">
              <a:spcAft>
                <a:spcPts val="0"/>
              </a:spcAft>
              <a:buFont typeface="Arial"/>
              <a:buChar char="•"/>
              <a:defRPr/>
            </a:pPr>
            <a:r>
              <a:rPr lang="en-US" sz="1800" dirty="0" smtClean="0"/>
              <a:t>Information will be understandable and accessible by older adults and their caregivers in diverse ethnic population groups</a:t>
            </a:r>
          </a:p>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1800" dirty="0" smtClean="0"/>
              <a:t>Information will clearly state who is eligible for services at no cost and who is eligible at specified costs. </a:t>
            </a:r>
          </a:p>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1800" dirty="0" smtClean="0"/>
              <a:t>Information for older adults will be branded uniformly for consistency and recognizable identification</a:t>
            </a:r>
          </a:p>
          <a:p>
            <a:pPr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sz="1800" dirty="0" smtClean="0"/>
              <a:t>The County will use and publicize multiple media to disseminate information relevant to older adults, including social media, its regularly updated website and a 24/7 information resource line.</a:t>
            </a:r>
          </a:p>
        </p:txBody>
      </p:sp>
      <p:sp>
        <p:nvSpPr>
          <p:cNvPr id="10244" name="Text Placeholder 3"/>
          <p:cNvSpPr>
            <a:spLocks noGrp="1"/>
          </p:cNvSpPr>
          <p:nvPr>
            <p:ph sz="half" idx="2"/>
          </p:nvPr>
        </p:nvSpPr>
        <p:spPr>
          <a:xfrm>
            <a:off x="4648200" y="2286000"/>
            <a:ext cx="4038600" cy="4267200"/>
          </a:xfrm>
        </p:spPr>
        <p:txBody>
          <a:bodyPr>
            <a:normAutofit lnSpcReduction="10000"/>
          </a:bodyPr>
          <a:lstStyle/>
          <a:p>
            <a:pPr eaLnBrk="1" hangingPunct="1"/>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2265218"/>
            <a:ext cx="3936942" cy="2166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06517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263ECC4A5104CA24FE6381D7A054A" ma:contentTypeVersion="2" ma:contentTypeDescription="Create a new document." ma:contentTypeScope="" ma:versionID="5c1df55d3617825f7ca40eca214aa35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4CD1C-A864-4E28-8BE5-63AA0E25A224}"/>
</file>

<file path=customXml/itemProps2.xml><?xml version="1.0" encoding="utf-8"?>
<ds:datastoreItem xmlns:ds="http://schemas.openxmlformats.org/officeDocument/2006/customXml" ds:itemID="{D07395AC-F056-4022-9BA6-33E51EB4CF3A}"/>
</file>

<file path=customXml/itemProps3.xml><?xml version="1.0" encoding="utf-8"?>
<ds:datastoreItem xmlns:ds="http://schemas.openxmlformats.org/officeDocument/2006/customXml" ds:itemID="{789F3EBD-892D-4BD4-AC2F-E704BE2F431D}"/>
</file>

<file path=docProps/app.xml><?xml version="1.0" encoding="utf-8"?>
<Properties xmlns="http://schemas.openxmlformats.org/officeDocument/2006/extended-properties" xmlns:vt="http://schemas.openxmlformats.org/officeDocument/2006/docPropsVTypes">
  <TotalTime>382</TotalTime>
  <Words>963</Words>
  <Application>Microsoft Office PowerPoint</Application>
  <PresentationFormat>On-screen Show (4:3)</PresentationFormat>
  <Paragraphs>142</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A Community for a Lifetime A Senior Agenda  </vt:lpstr>
      <vt:lpstr>Commitment to Older Adults</vt:lpstr>
      <vt:lpstr>       Transportation  Vision:  Montgomery County will have public and private transportation and mobility systems that enable older adults to go where they want to go, when they want to go and how they want to get there  </vt:lpstr>
      <vt:lpstr>            Housing Vision:  Montgomery County will promote choices of dwelling types so that as the needs and preferences of older adults change, they can age in place, downsize, choose rental or ownership or find housing with the appropriate level of supportive services without having to leave the community. </vt:lpstr>
      <vt:lpstr>     Socialization and Leisure  Vision: Montgomery County will encourage and support vital living of older adults by providing opportunities for physical, mental and social interaction. </vt:lpstr>
      <vt:lpstr>                              Health  and Wellness Vision: Montgomery County will expand public health and prevention programs that promote physical, mental, social and environmental health for older adults.  </vt:lpstr>
      <vt:lpstr>      Health  and Wellness  cont. Vision: Montgomery County will expand public health and prevention programs that promote physical, mental, social and environmental health for older adults.   </vt:lpstr>
      <vt:lpstr>                                        Employment  Vision: Montgomery County will recognize the extent and value of the contribution of older adults to the economy. </vt:lpstr>
      <vt:lpstr>                                 Communications Vision: Montgomery County will distribute and publicize recognizable, understandable, timely and accessible information on County and public resources and services for older adults.  </vt:lpstr>
      <vt:lpstr>                           Security and Safety Vision: Montgomery County will provide physical, financial and technological protection and safety for older adults. </vt:lpstr>
      <vt:lpstr>Steps to a Community for a Lifetime</vt:lpstr>
      <vt:lpstr>Slide 12</vt:lpstr>
      <vt:lpstr>Montgomery County Senior Agenda – A Chronology  A Community for a Lifetime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Community for a Lifetime The Senior Agenda</dc:title>
  <dc:creator>judy welles</dc:creator>
  <cp:lastModifiedBy>MDoA</cp:lastModifiedBy>
  <cp:revision>77</cp:revision>
  <dcterms:created xsi:type="dcterms:W3CDTF">2013-08-31T14:28:07Z</dcterms:created>
  <dcterms:modified xsi:type="dcterms:W3CDTF">2013-09-27T18:06:42Z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0x010100147263ECC4A5104CA24FE6381D7A054A</vt:lpwstr>
  </property>
</Properties>
</file>