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slides/slide28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29.xml" ContentType="application/vnd.openxmlformats-officedocument.presentationml.slide+xml"/>
  <Override PartName="/ppt/presentation.xml" ContentType="application/vnd.openxmlformats-officedocument.presentationml.presentation.main+xml"/>
  <Override PartName="/ppt/slides/slide2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Masters/slideMaster17.xml" ContentType="application/vnd.openxmlformats-officedocument.presentationml.slideMaster+xml"/>
  <Override PartName="/ppt/notesSlides/notesSlide25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6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7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13.xml" ContentType="application/vnd.openxmlformats-officedocument.theme+xml"/>
  <Override PartName="/ppt/theme/theme18.xml" ContentType="application/vnd.openxmlformats-officedocument.theme+xml"/>
  <Override PartName="/ppt/theme/theme14.xml" ContentType="application/vnd.openxmlformats-officedocument.theme+xml"/>
  <Override PartName="/ppt/theme/theme17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806" r:id="rId4"/>
    <p:sldMasterId id="2147483808" r:id="rId5"/>
    <p:sldMasterId id="2147483810" r:id="rId6"/>
    <p:sldMasterId id="2147483820" r:id="rId7"/>
    <p:sldMasterId id="2147483822" r:id="rId8"/>
    <p:sldMasterId id="2147483824" r:id="rId9"/>
    <p:sldMasterId id="2147483832" r:id="rId10"/>
    <p:sldMasterId id="2147483854" r:id="rId11"/>
    <p:sldMasterId id="2147483856" r:id="rId12"/>
    <p:sldMasterId id="2147483858" r:id="rId13"/>
    <p:sldMasterId id="2147483860" r:id="rId14"/>
    <p:sldMasterId id="2147483864" r:id="rId15"/>
    <p:sldMasterId id="2147483866" r:id="rId16"/>
    <p:sldMasterId id="2147483868" r:id="rId17"/>
    <p:sldMasterId id="2147483871" r:id="rId18"/>
    <p:sldMasterId id="2147483877" r:id="rId19"/>
  </p:sldMasterIdLst>
  <p:notesMasterIdLst>
    <p:notesMasterId r:id="rId55"/>
  </p:notesMasterIdLst>
  <p:sldIdLst>
    <p:sldId id="257" r:id="rId20"/>
    <p:sldId id="258" r:id="rId21"/>
    <p:sldId id="369" r:id="rId22"/>
    <p:sldId id="291" r:id="rId23"/>
    <p:sldId id="310" r:id="rId24"/>
    <p:sldId id="335" r:id="rId25"/>
    <p:sldId id="349" r:id="rId26"/>
    <p:sldId id="308" r:id="rId27"/>
    <p:sldId id="359" r:id="rId28"/>
    <p:sldId id="309" r:id="rId29"/>
    <p:sldId id="352" r:id="rId30"/>
    <p:sldId id="341" r:id="rId31"/>
    <p:sldId id="342" r:id="rId32"/>
    <p:sldId id="343" r:id="rId33"/>
    <p:sldId id="344" r:id="rId34"/>
    <p:sldId id="345" r:id="rId35"/>
    <p:sldId id="346" r:id="rId36"/>
    <p:sldId id="347" r:id="rId37"/>
    <p:sldId id="354" r:id="rId38"/>
    <p:sldId id="355" r:id="rId39"/>
    <p:sldId id="356" r:id="rId40"/>
    <p:sldId id="360" r:id="rId41"/>
    <p:sldId id="375" r:id="rId42"/>
    <p:sldId id="363" r:id="rId43"/>
    <p:sldId id="336" r:id="rId44"/>
    <p:sldId id="337" r:id="rId45"/>
    <p:sldId id="348" r:id="rId46"/>
    <p:sldId id="315" r:id="rId47"/>
    <p:sldId id="316" r:id="rId48"/>
    <p:sldId id="317" r:id="rId49"/>
    <p:sldId id="321" r:id="rId50"/>
    <p:sldId id="364" r:id="rId51"/>
    <p:sldId id="366" r:id="rId52"/>
    <p:sldId id="351" r:id="rId53"/>
    <p:sldId id="332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16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5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9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customXml" Target="../customXml/item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tableStyles" Target="tableStyles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9F9B6-0F52-4239-83EF-794ACC759EF0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B49D8-6852-4862-8EDE-78DC85360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68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480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528957-6FF5-40A7-82AF-FBD33F85E10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38233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2186C6-F908-44C2-9E75-CC93ADA67E1F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76203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BE83D-DFDA-4BBB-8689-52FE6B8080A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60419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75" indent="-28272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0884" indent="-22617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3238" indent="-22617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5592" indent="-22617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87945" indent="-22617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40299" indent="-22617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653" indent="-22617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5006" indent="-22617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8446B-1412-4BF2-B1BE-44B00C1FD11D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38263" y="1162050"/>
            <a:ext cx="4181475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021" y="4415077"/>
            <a:ext cx="5027959" cy="41835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4567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37C8D-C8DF-4CE2-990A-0677C4D9AD5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90846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25" y="1182688"/>
            <a:ext cx="4257675" cy="3192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2186C6-F908-44C2-9E75-CC93ADA67E1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77253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C0F59-0F35-49D4-B9AF-7308B63864F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83513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C0F59-0F35-49D4-B9AF-7308B63864F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02521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C0F59-0F35-49D4-B9AF-7308B63864F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889967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32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528957-6FF5-40A7-82AF-FBD33F85E10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13470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D528B-5A86-4AF2-837F-3088FA26F8A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79467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32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528957-6FF5-40A7-82AF-FBD33F85E10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781737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b="1" dirty="0"/>
              <a:t> </a:t>
            </a:r>
            <a:endParaRPr lang="en-US" altLang="en-US" b="0" baseline="0" dirty="0"/>
          </a:p>
          <a:p>
            <a:pPr eaLnBrk="1" hangingPunct="1">
              <a:spcBef>
                <a:spcPct val="0"/>
              </a:spcBef>
            </a:pPr>
            <a:endParaRPr lang="en-US" altLang="en-US" b="0" baseline="0" dirty="0"/>
          </a:p>
          <a:p>
            <a:pPr eaLnBrk="1" hangingPunct="1">
              <a:spcBef>
                <a:spcPct val="0"/>
              </a:spcBef>
            </a:pPr>
            <a:endParaRPr lang="en-US" altLang="en-US" b="0" dirty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319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8165" indent="-280064" defTabSz="913319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0254" indent="-224051" defTabSz="913319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68356" indent="-224051" defTabSz="913319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16458" indent="-224051" defTabSz="913319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64559" indent="-224051" defTabSz="91331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12661" indent="-224051" defTabSz="91331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60763" indent="-224051" defTabSz="91331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08865" indent="-224051" defTabSz="91331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331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44CBD-B6BF-44DE-88F4-B418C27EF7BB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defTabSz="9133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189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38263" y="1162050"/>
            <a:ext cx="4181475" cy="3136900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319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8165" indent="-280064" defTabSz="913319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0254" indent="-224051" defTabSz="913319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68356" indent="-224051" defTabSz="913319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16458" indent="-224051" defTabSz="913319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64559" indent="-224051" defTabSz="91331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12661" indent="-224051" defTabSz="91331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60763" indent="-224051" defTabSz="91331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08865" indent="-224051" defTabSz="91331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331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44CBD-B6BF-44DE-88F4-B418C27EF7BB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defTabSz="9133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1821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38263" y="1162050"/>
            <a:ext cx="4181475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44A38-D10E-44B2-9D13-2A2EA0CB56DC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20557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8242" y="4497864"/>
            <a:ext cx="5739439" cy="42571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4913" indent="-174913"/>
            <a:endParaRPr lang="en-US" altLang="en-US" b="1" dirty="0">
              <a:latin typeface="Arial" panose="020B0604020202020204" pitchFamily="34" charset="0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7958" indent="-291522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66089" indent="-23321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32524" indent="-23321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98959" indent="-23321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65395" indent="-2332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31830" indent="-2332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98266" indent="-2332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64701" indent="-2332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B3910-9BFF-4C21-93E7-AC0C4A367E9D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35777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6B9ACB-DF2B-4488-8BA7-D941C3CA5A4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096026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6B9ACB-DF2B-4488-8BA7-D941C3CA5A4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671168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32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528957-6FF5-40A7-82AF-FBD33F85E10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138992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D528B-5A86-4AF2-837F-3088FA26F8A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87744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B49D8-6852-4862-8EDE-78DC853603F8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9755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22" y="4344260"/>
            <a:ext cx="5027959" cy="4114956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528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871">
              <a:defRPr/>
            </a:pPr>
            <a:endParaRPr lang="en-US" dirty="0"/>
          </a:p>
          <a:p>
            <a:pPr defTabSz="93287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D528B-5A86-4AF2-837F-3088FA26F8A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53705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BE83D-DFDA-4BBB-8689-52FE6B8080A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51521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BE83D-DFDA-4BBB-8689-52FE6B8080A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80873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32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528957-6FF5-40A7-82AF-FBD33F85E10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52574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32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528957-6FF5-40A7-82AF-FBD33F85E10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74981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77139-841B-4F43-BDE9-A0CA4FF080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D299B-7EEF-41B3-824A-98DE9B65CF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147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29C33-0F0F-4AD5-8958-557D096362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431C5-96FD-4225-8F86-D5B85E77881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794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DCB9F-4444-459C-A1A9-E7F1AAE225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D637A-D959-4998-BAC4-EDE6755C434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714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2E4F2-75DD-4943-9326-E3CE050DF378}" type="datetimeFigureOut">
              <a:rPr lang="en-US" smtClean="0"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23AF9-2251-4E50-A73D-44209BAF1A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598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2E4F2-75DD-4943-9326-E3CE050DF378}" type="datetimeFigureOut">
              <a:rPr lang="en-US" smtClean="0"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23AF9-2251-4E50-A73D-44209BAF1A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694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2E4F2-75DD-4943-9326-E3CE050DF378}" type="datetimeFigureOut">
              <a:rPr lang="en-US" smtClean="0"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23AF9-2251-4E50-A73D-44209BAF1A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57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2E4F2-75DD-4943-9326-E3CE050DF378}" type="datetimeFigureOut">
              <a:rPr lang="en-US" smtClean="0"/>
              <a:t>9/21/2016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23AF9-2251-4E50-A73D-44209BAF1A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269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2E4F2-75DD-4943-9326-E3CE050DF378}" type="datetimeFigureOut">
              <a:rPr lang="en-US" smtClean="0"/>
              <a:t>9/21/2016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23AF9-2251-4E50-A73D-44209BAF1A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715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2E4F2-75DD-4943-9326-E3CE050DF378}" type="datetimeFigureOut">
              <a:rPr lang="en-US" smtClean="0"/>
              <a:t>9/21/2016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23AF9-2251-4E50-A73D-44209BAF1A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036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2E4F2-75DD-4943-9326-E3CE050DF378}" type="datetimeFigureOut">
              <a:rPr lang="en-US" smtClean="0"/>
              <a:t>9/21/2016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23AF9-2251-4E50-A73D-44209BAF1A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541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2E4F2-75DD-4943-9326-E3CE050DF378}" type="datetimeFigureOut">
              <a:rPr lang="en-US" smtClean="0"/>
              <a:t>9/21/2016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23AF9-2251-4E50-A73D-44209BAF1A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474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93171-9D33-4C93-8C98-48A2FC440C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93E10-0581-4A59-A785-F7A4129BCB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235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2E4F2-75DD-4943-9326-E3CE050DF378}" type="datetimeFigureOut">
              <a:rPr lang="en-US" smtClean="0"/>
              <a:t>9/21/2016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23AF9-2251-4E50-A73D-44209BAF1A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452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2E4F2-75DD-4943-9326-E3CE050DF378}" type="datetimeFigureOut">
              <a:rPr lang="en-US" smtClean="0"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23AF9-2251-4E50-A73D-44209BAF1A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377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2E4F2-75DD-4943-9326-E3CE050DF378}" type="datetimeFigureOut">
              <a:rPr lang="en-US" smtClean="0"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23AF9-2251-4E50-A73D-44209BAF1A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098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8B40E-079F-4A69-96A7-1A973887A7EA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5C4E-462B-48FF-9B60-1BBBE414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44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8B40E-079F-4A69-96A7-1A973887A7EA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5C4E-462B-48FF-9B60-1BBBE414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98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8B40E-079F-4A69-96A7-1A973887A7EA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5C4E-462B-48FF-9B60-1BBBE414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323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8B40E-079F-4A69-96A7-1A973887A7EA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5C4E-462B-48FF-9B60-1BBBE414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28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8B40E-079F-4A69-96A7-1A973887A7EA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5C4E-462B-48FF-9B60-1BBBE414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76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8B40E-079F-4A69-96A7-1A973887A7EA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5C4E-462B-48FF-9B60-1BBBE414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473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8B40E-079F-4A69-96A7-1A973887A7EA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5C4E-462B-48FF-9B60-1BBBE414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39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FFC58-77C3-42C6-9AE5-8C9A19B530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73B04-4BEF-4654-A0B3-51517D8C347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0565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8B40E-079F-4A69-96A7-1A973887A7EA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5C4E-462B-48FF-9B60-1BBBE414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636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8B40E-079F-4A69-96A7-1A973887A7EA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5C4E-462B-48FF-9B60-1BBBE414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526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8B40E-079F-4A69-96A7-1A973887A7EA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5C4E-462B-48FF-9B60-1BBBE414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6006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8B40E-079F-4A69-96A7-1A973887A7EA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5C4E-462B-48FF-9B60-1BBBE414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02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8B40E-079F-4A69-96A7-1A973887A7EA}" type="datetimeFigureOut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35C4E-462B-48FF-9B60-1BBBE4145D00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452267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8B40E-079F-4A69-96A7-1A973887A7EA}" type="datetimeFigureOut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35C4E-462B-48FF-9B60-1BBBE4145D00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759973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72E4F2-75DD-4943-9326-E3CE050DF378}" type="datetimeFigureOut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9/21/2016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23AF9-2251-4E50-A73D-44209BAF1AE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669093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8B40E-079F-4A69-96A7-1A973887A7EA}" type="datetimeFigureOut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35C4E-462B-48FF-9B60-1BBBE4145D00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043337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69FF5-DCFD-4961-AB27-73330B2868A6}" type="datetimeFigureOut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FA4C4-C496-41DA-8DFF-FEE615B5DEEA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60246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2BD71-EEB6-4346-972B-C4451768A53F}" type="datetimeFigureOut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0648FF-A0FE-4FA1-BA79-0F565946D71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18925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EDA0F-DBF7-400A-8377-9C9A6F45A7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2CCF7-9B30-47A0-B073-2ECFCFBC538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8796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52ED32-0138-47C6-967D-00021A17FFF8}" type="datetimeFigureOut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5C889-89ED-4CE1-A137-5A77B078C8B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50815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09577-EB76-497A-A163-3F78D5EA154F}" type="datetime1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9F1A9-03A6-614D-BBD3-46895498D0E8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27585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8B40E-079F-4A69-96A7-1A973887A7EA}" type="datetimeFigureOut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35C4E-462B-48FF-9B60-1BBBE4145D00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684144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8B40E-079F-4A69-96A7-1A973887A7EA}" type="datetimeFigureOut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35C4E-462B-48FF-9B60-1BBBE4145D00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273414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8B40E-079F-4A69-96A7-1A973887A7EA}" type="datetimeFigureOut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35C4E-462B-48FF-9B60-1BBBE4145D00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198380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8B40E-079F-4A69-96A7-1A973887A7EA}" type="datetimeFigureOut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35C4E-462B-48FF-9B60-1BBBE4145D00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884310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8B40E-079F-4A69-96A7-1A973887A7EA}" type="datetimeFigureOut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35C4E-462B-48FF-9B60-1BBBE4145D00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651442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8B40E-079F-4A69-96A7-1A973887A7EA}" type="datetimeFigureOut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35C4E-462B-48FF-9B60-1BBBE4145D00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078981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8B40E-079F-4A69-96A7-1A973887A7EA}" type="datetimeFigureOut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35C4E-462B-48FF-9B60-1BBBE4145D00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862313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7F39B8-2F03-4C4B-8615-0DAA5C04CA07}" type="datetimeFigureOut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9/21/2016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7F907C-068E-4E47-B90A-9111F8EF9523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445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8D153-24CA-49B9-982E-270CCD160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529AE-DAD0-432C-A39D-FE8F729BD3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230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084E9-CD48-43C0-9DE1-4A55A0D9E0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D2CA-2652-401E-AD6D-B7542424E3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97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D2474-48A2-4199-81FE-58DF460183B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48842-6BEB-4A44-B6F9-60CFB270BBB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506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9DC89-FE99-4BE2-8E3B-A34D4EECCB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BE3DB-6DFE-4AFA-8A43-D40D92153C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90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259EC-E642-4024-8CD6-56865F77B39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6434D-AEAD-455B-A4F8-9315C55512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64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4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4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4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4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4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4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4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4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4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15C8E2-9944-41E0-AC31-F967A2DE34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D315F4-4643-44DC-B89D-6F6C3FD917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838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2ED32-0138-47C6-967D-00021A17FF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5C889-89ED-4CE1-A137-5A77B078C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01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E6FD085-C3E4-4FC3-80B0-5E67D0C6EC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979F1A9-03A6-614D-BBD3-46895498D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brain_update-header-no-text[2].jpg"/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65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249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8B40E-079F-4A69-96A7-1A973887A7EA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35C4E-462B-48FF-9B60-1BBBE414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5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8B40E-079F-4A69-96A7-1A973887A7EA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35C4E-462B-48FF-9B60-1BBBE414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7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8B40E-079F-4A69-96A7-1A973887A7EA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35C4E-462B-48FF-9B60-1BBBE414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4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8B40E-079F-4A69-96A7-1A973887A7EA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35C4E-462B-48FF-9B60-1BBBE414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44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8B40E-079F-4A69-96A7-1A973887A7EA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35C4E-462B-48FF-9B60-1BBBE414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9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8B40E-079F-4A69-96A7-1A973887A7EA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35C4E-462B-48FF-9B60-1BBBE414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67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8B40E-079F-4A69-96A7-1A973887A7EA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35C4E-462B-48FF-9B60-1BBBE414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3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A7E0EF2-473F-41F5-8EFB-F95F9FC3DB4D}" type="datetimeFigureOut">
              <a:rPr lang="en-US"/>
              <a:pPr>
                <a:defRPr/>
              </a:pPr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3BCB085-73D6-4878-8817-88CE6F6F9B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561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2E4F2-75DD-4943-9326-E3CE050DF378}" type="datetimeFigureOut">
              <a:rPr lang="en-US" smtClean="0"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23AF9-2251-4E50-A73D-44209BAF1A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31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8B40E-079F-4A69-96A7-1A973887A7EA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35C4E-462B-48FF-9B60-1BBBE414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8B40E-079F-4A69-96A7-1A973887A7EA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35C4E-462B-48FF-9B60-1BBBE414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7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8B40E-079F-4A69-96A7-1A973887A7EA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35C4E-462B-48FF-9B60-1BBBE414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54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2E4F2-75DD-4943-9326-E3CE050DF3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23AF9-2251-4E50-A73D-44209BAF1A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69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8B40E-079F-4A69-96A7-1A973887A7EA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35C4E-462B-48FF-9B60-1BBBE414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69FF5-DCFD-4961-AB27-73330B2868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FA4C4-C496-41DA-8DFF-FEE615B5D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089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2BD71-EEB6-4346-972B-C4451768A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648FF-A0FE-4FA1-BA79-0F565946D7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42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9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9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5.wdp"/><Relationship Id="rId5" Type="http://schemas.openxmlformats.org/officeDocument/2006/relationships/image" Target="../media/image40.png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769" y="2667000"/>
            <a:ext cx="8526462" cy="1981200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defRPr/>
            </a:pPr>
            <a:endParaRPr lang="en-US" sz="12800" b="1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9600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9600" dirty="0">
                <a:solidFill>
                  <a:schemeClr val="tx1"/>
                </a:solidFill>
              </a:rPr>
              <a:t>Maryland Commission on Aging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9600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9600" b="1" dirty="0">
                <a:solidFill>
                  <a:schemeClr val="tx1"/>
                </a:solidFill>
              </a:rPr>
              <a:t>Marie A. Bernard, M.D.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9600" b="1" dirty="0">
                <a:solidFill>
                  <a:schemeClr val="tx1"/>
                </a:solidFill>
              </a:rPr>
              <a:t>Deputy Director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9600" b="1" dirty="0">
                <a:solidFill>
                  <a:schemeClr val="tx1"/>
                </a:solidFill>
              </a:rPr>
              <a:t>National Institute on Aging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9600" b="1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9600" dirty="0">
                <a:solidFill>
                  <a:schemeClr val="tx1"/>
                </a:solidFill>
              </a:rPr>
              <a:t>September 22, 2016</a:t>
            </a:r>
          </a:p>
        </p:txBody>
      </p:sp>
      <p:pic>
        <p:nvPicPr>
          <p:cNvPr id="14340" name="Picture 6" descr="dhhs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9961" y="6198959"/>
            <a:ext cx="411162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24757" y="510570"/>
            <a:ext cx="88944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cs typeface="Arial" charset="0"/>
              </a:rPr>
              <a:t>Investing in Research that Promotes Healthy Aging and Independent Living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cs typeface="Arial" charset="0"/>
            </a:endParaRPr>
          </a:p>
        </p:txBody>
      </p:sp>
      <p:pic>
        <p:nvPicPr>
          <p:cNvPr id="6" name="Picture 3" descr="C:\Users\elliottce\Downloads\banner-nih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963" y="6198959"/>
            <a:ext cx="2200275" cy="40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790370" y="3168770"/>
            <a:ext cx="7563260" cy="0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9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987"/>
            <a:ext cx="9144000" cy="75841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/>
              <a:t>Outcomes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47" y="1144281"/>
            <a:ext cx="8556788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694"/>
            <a:ext cx="1656219" cy="3323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32950" y="6396335"/>
            <a:ext cx="48780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Halpern SD, et al. 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Engl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J Med. 2015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7" name="Line 181"/>
          <p:cNvSpPr>
            <a:spLocks noChangeShapeType="1"/>
          </p:cNvSpPr>
          <p:nvPr/>
        </p:nvSpPr>
        <p:spPr bwMode="auto">
          <a:xfrm flipV="1">
            <a:off x="292760" y="924127"/>
            <a:ext cx="8474075" cy="15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90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19376" y="-235069"/>
            <a:ext cx="8089026" cy="1097448"/>
          </a:xfrm>
          <a:ln>
            <a:noFill/>
          </a:ln>
        </p:spPr>
        <p:txBody>
          <a:bodyPr>
            <a:noAutofit/>
          </a:bodyPr>
          <a:lstStyle/>
          <a:p>
            <a:pPr>
              <a:spcAft>
                <a:spcPts val="450"/>
              </a:spcAft>
            </a:pPr>
            <a:r>
              <a:rPr lang="en-US" sz="4800" b="1" dirty="0">
                <a:solidFill>
                  <a:srgbClr val="1F497D"/>
                </a:solidFill>
                <a:latin typeface="+mn-lt"/>
                <a:cs typeface="Arial" panose="020B0604020202020204" pitchFamily="34" charset="0"/>
              </a:rPr>
              <a:t>Diabetes Prevention Program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242457" y="4594129"/>
          <a:ext cx="5638799" cy="284798"/>
        </p:xfrm>
        <a:graphic>
          <a:graphicData uri="http://schemas.openxmlformats.org/drawingml/2006/table">
            <a:tbl>
              <a:tblPr/>
              <a:tblGrid>
                <a:gridCol w="34834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5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17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35719" marR="35719" marT="35719" marB="3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35719" marR="35719" marT="35719" marB="3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306387" y="1615241"/>
            <a:ext cx="7955280" cy="4480560"/>
            <a:chOff x="450" y="852"/>
            <a:chExt cx="4914" cy="2923"/>
          </a:xfrm>
        </p:grpSpPr>
        <p:sp>
          <p:nvSpPr>
            <p:cNvPr id="9" name="Rectangle 47"/>
            <p:cNvSpPr>
              <a:spLocks noChangeArrowheads="1"/>
            </p:cNvSpPr>
            <p:nvPr/>
          </p:nvSpPr>
          <p:spPr bwMode="auto">
            <a:xfrm>
              <a:off x="1218" y="2162"/>
              <a:ext cx="325" cy="860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333333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Rectangle 48"/>
            <p:cNvSpPr>
              <a:spLocks noChangeArrowheads="1"/>
            </p:cNvSpPr>
            <p:nvPr/>
          </p:nvSpPr>
          <p:spPr bwMode="auto">
            <a:xfrm>
              <a:off x="2678" y="2371"/>
              <a:ext cx="325" cy="65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333333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Rectangle 49"/>
            <p:cNvSpPr>
              <a:spLocks noChangeArrowheads="1"/>
            </p:cNvSpPr>
            <p:nvPr/>
          </p:nvSpPr>
          <p:spPr bwMode="auto">
            <a:xfrm>
              <a:off x="4146" y="2596"/>
              <a:ext cx="326" cy="426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333333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Rectangle 50"/>
            <p:cNvSpPr>
              <a:spLocks noChangeArrowheads="1"/>
            </p:cNvSpPr>
            <p:nvPr/>
          </p:nvSpPr>
          <p:spPr bwMode="auto">
            <a:xfrm>
              <a:off x="1543" y="2096"/>
              <a:ext cx="325" cy="926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333333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Rectangle 51"/>
            <p:cNvSpPr>
              <a:spLocks noChangeArrowheads="1"/>
            </p:cNvSpPr>
            <p:nvPr/>
          </p:nvSpPr>
          <p:spPr bwMode="auto">
            <a:xfrm>
              <a:off x="3003" y="1970"/>
              <a:ext cx="334" cy="105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333333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Rectangle 52"/>
            <p:cNvSpPr>
              <a:spLocks noChangeArrowheads="1"/>
            </p:cNvSpPr>
            <p:nvPr/>
          </p:nvSpPr>
          <p:spPr bwMode="auto">
            <a:xfrm>
              <a:off x="4472" y="1695"/>
              <a:ext cx="325" cy="1327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333333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Rectangle 53"/>
            <p:cNvSpPr>
              <a:spLocks noChangeArrowheads="1"/>
            </p:cNvSpPr>
            <p:nvPr/>
          </p:nvSpPr>
          <p:spPr bwMode="auto">
            <a:xfrm>
              <a:off x="1868" y="1411"/>
              <a:ext cx="326" cy="1611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rgbClr val="333333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Rectangle 54"/>
            <p:cNvSpPr>
              <a:spLocks noChangeArrowheads="1"/>
            </p:cNvSpPr>
            <p:nvPr/>
          </p:nvSpPr>
          <p:spPr bwMode="auto">
            <a:xfrm>
              <a:off x="3337" y="1528"/>
              <a:ext cx="325" cy="1494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rgbClr val="333333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Rectangle 55"/>
            <p:cNvSpPr>
              <a:spLocks noChangeArrowheads="1"/>
            </p:cNvSpPr>
            <p:nvPr/>
          </p:nvSpPr>
          <p:spPr bwMode="auto">
            <a:xfrm>
              <a:off x="4797" y="1528"/>
              <a:ext cx="325" cy="1494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rgbClr val="333333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Line 56"/>
            <p:cNvSpPr>
              <a:spLocks noChangeShapeType="1"/>
            </p:cNvSpPr>
            <p:nvPr/>
          </p:nvSpPr>
          <p:spPr bwMode="auto">
            <a:xfrm>
              <a:off x="976" y="944"/>
              <a:ext cx="1" cy="207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Line 57"/>
            <p:cNvSpPr>
              <a:spLocks noChangeShapeType="1"/>
            </p:cNvSpPr>
            <p:nvPr/>
          </p:nvSpPr>
          <p:spPr bwMode="auto">
            <a:xfrm>
              <a:off x="926" y="3022"/>
              <a:ext cx="5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Line 58"/>
            <p:cNvSpPr>
              <a:spLocks noChangeShapeType="1"/>
            </p:cNvSpPr>
            <p:nvPr/>
          </p:nvSpPr>
          <p:spPr bwMode="auto">
            <a:xfrm>
              <a:off x="926" y="2605"/>
              <a:ext cx="5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Line 59"/>
            <p:cNvSpPr>
              <a:spLocks noChangeShapeType="1"/>
            </p:cNvSpPr>
            <p:nvPr/>
          </p:nvSpPr>
          <p:spPr bwMode="auto">
            <a:xfrm>
              <a:off x="926" y="2187"/>
              <a:ext cx="5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Line 60"/>
            <p:cNvSpPr>
              <a:spLocks noChangeShapeType="1"/>
            </p:cNvSpPr>
            <p:nvPr/>
          </p:nvSpPr>
          <p:spPr bwMode="auto">
            <a:xfrm>
              <a:off x="926" y="1778"/>
              <a:ext cx="5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Line 61"/>
            <p:cNvSpPr>
              <a:spLocks noChangeShapeType="1"/>
            </p:cNvSpPr>
            <p:nvPr/>
          </p:nvSpPr>
          <p:spPr bwMode="auto">
            <a:xfrm>
              <a:off x="926" y="1361"/>
              <a:ext cx="5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Line 62"/>
            <p:cNvSpPr>
              <a:spLocks noChangeShapeType="1"/>
            </p:cNvSpPr>
            <p:nvPr/>
          </p:nvSpPr>
          <p:spPr bwMode="auto">
            <a:xfrm>
              <a:off x="926" y="944"/>
              <a:ext cx="5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Line 63"/>
            <p:cNvSpPr>
              <a:spLocks noChangeShapeType="1"/>
            </p:cNvSpPr>
            <p:nvPr/>
          </p:nvSpPr>
          <p:spPr bwMode="auto">
            <a:xfrm>
              <a:off x="976" y="3022"/>
              <a:ext cx="438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Rectangle 64"/>
            <p:cNvSpPr>
              <a:spLocks noChangeArrowheads="1"/>
            </p:cNvSpPr>
            <p:nvPr/>
          </p:nvSpPr>
          <p:spPr bwMode="auto">
            <a:xfrm>
              <a:off x="759" y="2930"/>
              <a:ext cx="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0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Rectangle 65"/>
            <p:cNvSpPr>
              <a:spLocks noChangeArrowheads="1"/>
            </p:cNvSpPr>
            <p:nvPr/>
          </p:nvSpPr>
          <p:spPr bwMode="auto">
            <a:xfrm>
              <a:off x="759" y="2513"/>
              <a:ext cx="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3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Rectangle 66"/>
            <p:cNvSpPr>
              <a:spLocks noChangeArrowheads="1"/>
            </p:cNvSpPr>
            <p:nvPr/>
          </p:nvSpPr>
          <p:spPr bwMode="auto">
            <a:xfrm>
              <a:off x="759" y="2096"/>
              <a:ext cx="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6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Rectangle 67"/>
            <p:cNvSpPr>
              <a:spLocks noChangeArrowheads="1"/>
            </p:cNvSpPr>
            <p:nvPr/>
          </p:nvSpPr>
          <p:spPr bwMode="auto">
            <a:xfrm>
              <a:off x="759" y="1687"/>
              <a:ext cx="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9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Rectangle 68"/>
            <p:cNvSpPr>
              <a:spLocks noChangeArrowheads="1"/>
            </p:cNvSpPr>
            <p:nvPr/>
          </p:nvSpPr>
          <p:spPr bwMode="auto">
            <a:xfrm>
              <a:off x="667" y="1269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12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Rectangle 69"/>
            <p:cNvSpPr>
              <a:spLocks noChangeArrowheads="1"/>
            </p:cNvSpPr>
            <p:nvPr/>
          </p:nvSpPr>
          <p:spPr bwMode="auto">
            <a:xfrm>
              <a:off x="667" y="852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15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Rectangle 70"/>
            <p:cNvSpPr>
              <a:spLocks noChangeArrowheads="1"/>
            </p:cNvSpPr>
            <p:nvPr/>
          </p:nvSpPr>
          <p:spPr bwMode="auto">
            <a:xfrm>
              <a:off x="1426" y="3222"/>
              <a:ext cx="575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25-44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Rectangle 71"/>
            <p:cNvSpPr>
              <a:spLocks noChangeArrowheads="1"/>
            </p:cNvSpPr>
            <p:nvPr/>
          </p:nvSpPr>
          <p:spPr bwMode="auto">
            <a:xfrm>
              <a:off x="1251" y="3506"/>
              <a:ext cx="918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(n=1000)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Rectangle 72"/>
            <p:cNvSpPr>
              <a:spLocks noChangeArrowheads="1"/>
            </p:cNvSpPr>
            <p:nvPr/>
          </p:nvSpPr>
          <p:spPr bwMode="auto">
            <a:xfrm>
              <a:off x="2886" y="3222"/>
              <a:ext cx="575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45-59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Rectangle 73"/>
            <p:cNvSpPr>
              <a:spLocks noChangeArrowheads="1"/>
            </p:cNvSpPr>
            <p:nvPr/>
          </p:nvSpPr>
          <p:spPr bwMode="auto">
            <a:xfrm>
              <a:off x="2711" y="3506"/>
              <a:ext cx="918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(n=1586)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Rectangle 74"/>
            <p:cNvSpPr>
              <a:spLocks noChangeArrowheads="1"/>
            </p:cNvSpPr>
            <p:nvPr/>
          </p:nvSpPr>
          <p:spPr bwMode="auto">
            <a:xfrm>
              <a:off x="3971" y="3222"/>
              <a:ext cx="1298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&gt; 60 (n=648)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Rectangle 75"/>
            <p:cNvSpPr>
              <a:spLocks noChangeArrowheads="1"/>
            </p:cNvSpPr>
            <p:nvPr/>
          </p:nvSpPr>
          <p:spPr bwMode="auto">
            <a:xfrm rot="-5400000">
              <a:off x="-99" y="1878"/>
              <a:ext cx="125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Cases/100 person-yr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77"/>
            <p:cNvSpPr>
              <a:spLocks noChangeArrowheads="1"/>
            </p:cNvSpPr>
            <p:nvPr/>
          </p:nvSpPr>
          <p:spPr bwMode="auto">
            <a:xfrm>
              <a:off x="1523" y="932"/>
              <a:ext cx="125" cy="125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333333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Rectangle 78"/>
            <p:cNvSpPr>
              <a:spLocks noChangeArrowheads="1"/>
            </p:cNvSpPr>
            <p:nvPr/>
          </p:nvSpPr>
          <p:spPr bwMode="auto">
            <a:xfrm>
              <a:off x="1707" y="883"/>
              <a:ext cx="660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Lifestyle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Rectangle 79"/>
            <p:cNvSpPr>
              <a:spLocks noChangeArrowheads="1"/>
            </p:cNvSpPr>
            <p:nvPr/>
          </p:nvSpPr>
          <p:spPr bwMode="auto">
            <a:xfrm>
              <a:off x="2616" y="932"/>
              <a:ext cx="125" cy="125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333333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Rectangle 80"/>
            <p:cNvSpPr>
              <a:spLocks noChangeArrowheads="1"/>
            </p:cNvSpPr>
            <p:nvPr/>
          </p:nvSpPr>
          <p:spPr bwMode="auto">
            <a:xfrm>
              <a:off x="2800" y="883"/>
              <a:ext cx="867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Metformin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Rectangle 81"/>
            <p:cNvSpPr>
              <a:spLocks noChangeArrowheads="1"/>
            </p:cNvSpPr>
            <p:nvPr/>
          </p:nvSpPr>
          <p:spPr bwMode="auto">
            <a:xfrm>
              <a:off x="3876" y="932"/>
              <a:ext cx="125" cy="125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rgbClr val="333333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Rectangle 82"/>
            <p:cNvSpPr>
              <a:spLocks noChangeArrowheads="1"/>
            </p:cNvSpPr>
            <p:nvPr/>
          </p:nvSpPr>
          <p:spPr bwMode="auto">
            <a:xfrm>
              <a:off x="4060" y="883"/>
              <a:ext cx="628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Placebo</a:t>
              </a: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025348" y="6522265"/>
            <a:ext cx="611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Diabetes Prevention Program Research Group. (2002)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Engl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J Med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346:393-403.</a:t>
            </a:r>
          </a:p>
        </p:txBody>
      </p:sp>
      <p:sp>
        <p:nvSpPr>
          <p:cNvPr id="47" name="Line 4"/>
          <p:cNvSpPr>
            <a:spLocks noChangeShapeType="1"/>
          </p:cNvSpPr>
          <p:nvPr/>
        </p:nvSpPr>
        <p:spPr bwMode="auto">
          <a:xfrm>
            <a:off x="1021272" y="953166"/>
            <a:ext cx="70866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25" y="6426358"/>
            <a:ext cx="1658256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7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28468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/>
              <a:t>DPP: 10 Year Follow-Up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694"/>
            <a:ext cx="1656219" cy="3323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7194" y="6122436"/>
            <a:ext cx="78896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Diabetes Prevention Program Research Group.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Lancet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2009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390" y="1217709"/>
            <a:ext cx="8253221" cy="4846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6219" y="1388962"/>
            <a:ext cx="1802102" cy="1097280"/>
          </a:xfrm>
          <a:prstGeom prst="rect">
            <a:avLst/>
          </a:prstGeom>
        </p:spPr>
      </p:pic>
      <p:sp>
        <p:nvSpPr>
          <p:cNvPr id="10" name="Line 181"/>
          <p:cNvSpPr>
            <a:spLocks noChangeShapeType="1"/>
          </p:cNvSpPr>
          <p:nvPr/>
        </p:nvSpPr>
        <p:spPr bwMode="auto">
          <a:xfrm flipV="1">
            <a:off x="334960" y="925709"/>
            <a:ext cx="8474075" cy="15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39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C:\Users\pocinkik\AppData\Local\Microsoft\Windows\Temporary Internet Files\Content.Outlook\P78DQG6I\cover_spread_080410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694"/>
            <a:ext cx="1656219" cy="33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2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>
          <a:xfrm>
            <a:off x="1143000" y="2204649"/>
            <a:ext cx="6858000" cy="3343275"/>
          </a:xfrm>
        </p:spPr>
        <p:txBody>
          <a:bodyPr>
            <a:normAutofit lnSpcReduction="10000"/>
          </a:bodyPr>
          <a:lstStyle/>
          <a:p>
            <a:pPr algn="ctr">
              <a:defRPr/>
            </a:pPr>
            <a:endParaRPr lang="en-US" sz="3300" b="1" dirty="0">
              <a:solidFill>
                <a:srgbClr val="666633"/>
              </a:solidFill>
              <a:latin typeface="Tiffany Lt BT"/>
              <a:ea typeface="ＭＳ Ｐゴシック" pitchFamily="34" charset="-128"/>
            </a:endParaRPr>
          </a:p>
          <a:p>
            <a:pPr marL="34289" indent="0" algn="ctr">
              <a:buNone/>
              <a:defRPr/>
            </a:pPr>
            <a:r>
              <a:rPr lang="en-US" sz="3300" b="1" dirty="0">
                <a:solidFill>
                  <a:srgbClr val="666633"/>
                </a:solidFill>
                <a:latin typeface="Tiffany Lt BT"/>
                <a:ea typeface="ＭＳ Ｐゴシック" pitchFamily="34" charset="-128"/>
              </a:rPr>
              <a:t>L</a:t>
            </a:r>
            <a:r>
              <a:rPr lang="en-US" sz="3300" dirty="0">
                <a:solidFill>
                  <a:srgbClr val="666633"/>
                </a:solidFill>
                <a:latin typeface="Tiffany Lt BT"/>
                <a:ea typeface="ＭＳ Ｐゴシック" pitchFamily="34" charset="-128"/>
              </a:rPr>
              <a:t>ifestyle </a:t>
            </a:r>
            <a:r>
              <a:rPr lang="en-US" sz="3300" b="1" dirty="0">
                <a:solidFill>
                  <a:srgbClr val="666633"/>
                </a:solidFill>
                <a:latin typeface="Tiffany Lt BT"/>
                <a:ea typeface="ＭＳ Ｐゴシック" pitchFamily="34" charset="-128"/>
              </a:rPr>
              <a:t>I</a:t>
            </a:r>
            <a:r>
              <a:rPr lang="en-US" sz="3300" dirty="0">
                <a:solidFill>
                  <a:srgbClr val="666633"/>
                </a:solidFill>
                <a:latin typeface="Tiffany Lt BT"/>
                <a:ea typeface="ＭＳ Ｐゴシック" pitchFamily="34" charset="-128"/>
              </a:rPr>
              <a:t>nterventions and </a:t>
            </a:r>
            <a:r>
              <a:rPr lang="en-US" sz="3300" b="1" dirty="0">
                <a:solidFill>
                  <a:srgbClr val="666633"/>
                </a:solidFill>
                <a:latin typeface="Tiffany Lt BT"/>
                <a:ea typeface="ＭＳ Ｐゴシック" pitchFamily="34" charset="-128"/>
              </a:rPr>
              <a:t>I</a:t>
            </a:r>
            <a:r>
              <a:rPr lang="en-US" sz="3300" dirty="0">
                <a:solidFill>
                  <a:srgbClr val="666633"/>
                </a:solidFill>
                <a:latin typeface="Tiffany Lt BT"/>
                <a:ea typeface="ＭＳ Ｐゴシック" pitchFamily="34" charset="-128"/>
              </a:rPr>
              <a:t>ndependence </a:t>
            </a:r>
            <a:r>
              <a:rPr lang="en-US" sz="3300" b="1" dirty="0">
                <a:solidFill>
                  <a:srgbClr val="666633"/>
                </a:solidFill>
                <a:latin typeface="Tiffany Lt BT"/>
                <a:ea typeface="ＭＳ Ｐゴシック" pitchFamily="34" charset="-128"/>
              </a:rPr>
              <a:t>F</a:t>
            </a:r>
            <a:r>
              <a:rPr lang="en-US" sz="3300" dirty="0">
                <a:solidFill>
                  <a:srgbClr val="666633"/>
                </a:solidFill>
                <a:latin typeface="Tiffany Lt BT"/>
                <a:ea typeface="ＭＳ Ｐゴシック" pitchFamily="34" charset="-128"/>
              </a:rPr>
              <a:t>or </a:t>
            </a:r>
            <a:r>
              <a:rPr lang="en-US" sz="3300" b="1" dirty="0">
                <a:solidFill>
                  <a:srgbClr val="666633"/>
                </a:solidFill>
                <a:latin typeface="Tiffany Lt BT"/>
                <a:ea typeface="ＭＳ Ｐゴシック" pitchFamily="34" charset="-128"/>
              </a:rPr>
              <a:t>E</a:t>
            </a:r>
            <a:r>
              <a:rPr lang="en-US" sz="3300" dirty="0">
                <a:solidFill>
                  <a:srgbClr val="666633"/>
                </a:solidFill>
                <a:latin typeface="Tiffany Lt BT"/>
                <a:ea typeface="ＭＳ Ｐゴシック" pitchFamily="34" charset="-128"/>
              </a:rPr>
              <a:t>lders</a:t>
            </a:r>
          </a:p>
          <a:p>
            <a:pPr algn="ctr">
              <a:defRPr/>
            </a:pPr>
            <a:endParaRPr lang="en-US" sz="1350" dirty="0">
              <a:solidFill>
                <a:srgbClr val="666633"/>
              </a:solidFill>
              <a:latin typeface="Tiffany Lt BT"/>
              <a:ea typeface="ＭＳ Ｐゴシック" pitchFamily="34" charset="-128"/>
            </a:endParaRPr>
          </a:p>
          <a:p>
            <a:pPr marL="34289" indent="0" algn="ctr">
              <a:buNone/>
              <a:defRPr/>
            </a:pPr>
            <a:r>
              <a:rPr lang="en-US" dirty="0">
                <a:solidFill>
                  <a:srgbClr val="666633"/>
                </a:solidFill>
                <a:latin typeface="Tiffany Lt BT"/>
                <a:ea typeface="ＭＳ Ｐゴシック" pitchFamily="34" charset="-128"/>
              </a:rPr>
              <a:t>A Randomized Clinical Trial of Exercise to Prevent Mobility Disability in  Non-disabled Older Persons with Functional Limitations</a:t>
            </a:r>
          </a:p>
        </p:txBody>
      </p:sp>
      <p:pic>
        <p:nvPicPr>
          <p:cNvPr id="6" name="Picture 3" descr="The LIFE Study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415419"/>
            <a:ext cx="2895600" cy="2013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694"/>
            <a:ext cx="1656219" cy="33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2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87475"/>
            <a:ext cx="9144000" cy="994172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The LIFE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11872"/>
            <a:ext cx="7886700" cy="4351338"/>
          </a:xfrm>
        </p:spPr>
        <p:txBody>
          <a:bodyPr>
            <a:normAutofit/>
          </a:bodyPr>
          <a:lstStyle/>
          <a:p>
            <a:r>
              <a:rPr lang="en-US" altLang="en-US" sz="3200" u="sng" dirty="0"/>
              <a:t>Objective</a:t>
            </a:r>
            <a:r>
              <a:rPr lang="en-US" altLang="en-US" sz="3200" dirty="0"/>
              <a:t>: Can exercise prevent major mobility disability?</a:t>
            </a:r>
          </a:p>
          <a:p>
            <a:endParaRPr lang="en-US" altLang="en-US" sz="3200" dirty="0"/>
          </a:p>
          <a:p>
            <a:r>
              <a:rPr lang="en-US" altLang="en-US" sz="3200" u="sng" dirty="0"/>
              <a:t>Design</a:t>
            </a:r>
            <a:r>
              <a:rPr lang="en-US" altLang="en-US" sz="3200" dirty="0"/>
              <a:t>: </a:t>
            </a:r>
          </a:p>
          <a:p>
            <a:pPr lvl="1"/>
            <a:r>
              <a:rPr lang="en-US" altLang="en-US" sz="3200" dirty="0"/>
              <a:t>multicenter RCT</a:t>
            </a:r>
          </a:p>
          <a:p>
            <a:pPr lvl="1"/>
            <a:r>
              <a:rPr lang="en-US" altLang="en-US" sz="3200" dirty="0"/>
              <a:t>1,600 non-disabled, community-dwellers </a:t>
            </a:r>
          </a:p>
          <a:p>
            <a:pPr lvl="1"/>
            <a:r>
              <a:rPr lang="en-US" altLang="en-US" sz="3200" dirty="0"/>
              <a:t>70-89 </a:t>
            </a:r>
            <a:r>
              <a:rPr lang="en-US" altLang="en-US" sz="3200" dirty="0" err="1"/>
              <a:t>y.o</a:t>
            </a:r>
            <a:r>
              <a:rPr lang="en-US" altLang="en-US" sz="3200" dirty="0"/>
              <a:t>.</a:t>
            </a:r>
          </a:p>
        </p:txBody>
      </p:sp>
      <p:pic>
        <p:nvPicPr>
          <p:cNvPr id="6" name="Picture 3" descr="LIFE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899" y="287475"/>
            <a:ext cx="1314450" cy="8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694"/>
            <a:ext cx="1656219" cy="332306"/>
          </a:xfrm>
          <a:prstGeom prst="rect">
            <a:avLst/>
          </a:prstGeom>
        </p:spPr>
      </p:pic>
      <p:sp>
        <p:nvSpPr>
          <p:cNvPr id="9" name="Line 181"/>
          <p:cNvSpPr>
            <a:spLocks noChangeShapeType="1"/>
          </p:cNvSpPr>
          <p:nvPr/>
        </p:nvSpPr>
        <p:spPr bwMode="auto">
          <a:xfrm flipV="1">
            <a:off x="334963" y="1447800"/>
            <a:ext cx="8474075" cy="15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80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-1" y="404612"/>
            <a:ext cx="9143999" cy="629841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/>
              <a:t>LIFE Interventions and Outcomes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-2646" t="-5663" r="2646" b="20718"/>
          <a:stretch/>
        </p:blipFill>
        <p:spPr>
          <a:xfrm>
            <a:off x="5023711" y="1351545"/>
            <a:ext cx="3082565" cy="3646758"/>
          </a:xfrm>
          <a:prstGeom prst="rect">
            <a:avLst/>
          </a:prstGeom>
        </p:spPr>
      </p:pic>
      <p:sp>
        <p:nvSpPr>
          <p:cNvPr id="52227" name="Content Placeholder 2"/>
          <p:cNvSpPr>
            <a:spLocks noGrp="1"/>
          </p:cNvSpPr>
          <p:nvPr>
            <p:ph sz="half" idx="4294967295"/>
          </p:nvPr>
        </p:nvSpPr>
        <p:spPr>
          <a:xfrm>
            <a:off x="600107" y="1699685"/>
            <a:ext cx="5035295" cy="3211513"/>
          </a:xfrm>
        </p:spPr>
        <p:txBody>
          <a:bodyPr>
            <a:noAutofit/>
          </a:bodyPr>
          <a:lstStyle/>
          <a:p>
            <a:r>
              <a:rPr lang="en-US" sz="3200" dirty="0"/>
              <a:t>Walking</a:t>
            </a:r>
          </a:p>
          <a:p>
            <a:r>
              <a:rPr lang="en-US" sz="3200" dirty="0"/>
              <a:t>Resistance </a:t>
            </a:r>
          </a:p>
          <a:p>
            <a:r>
              <a:rPr lang="en-US" sz="3200" dirty="0"/>
              <a:t>Balance </a:t>
            </a:r>
          </a:p>
          <a:p>
            <a:r>
              <a:rPr lang="en-US" sz="3200" dirty="0"/>
              <a:t>Stretching </a:t>
            </a:r>
          </a:p>
          <a:p>
            <a:r>
              <a:rPr lang="en-US" sz="3200" dirty="0"/>
              <a:t>Decreased disability by 18%</a:t>
            </a:r>
          </a:p>
          <a:p>
            <a:r>
              <a:rPr lang="en-US" sz="3200" dirty="0"/>
              <a:t>If disabled, reduced length of time with disability</a:t>
            </a:r>
          </a:p>
          <a:p>
            <a:endParaRPr lang="en-US" sz="3200" dirty="0"/>
          </a:p>
          <a:p>
            <a:endParaRPr lang="en-US" sz="1400" dirty="0"/>
          </a:p>
        </p:txBody>
      </p:sp>
      <p:pic>
        <p:nvPicPr>
          <p:cNvPr id="52230" name="Picture 3" descr="LIFE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585" y="1351545"/>
            <a:ext cx="1314450" cy="8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694"/>
            <a:ext cx="1656219" cy="3323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2175" y="6396335"/>
            <a:ext cx="7559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Pahor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M,et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al. JAMA. 2014</a:t>
            </a:r>
          </a:p>
        </p:txBody>
      </p:sp>
      <p:sp>
        <p:nvSpPr>
          <p:cNvPr id="11" name="Line 181"/>
          <p:cNvSpPr>
            <a:spLocks noChangeShapeType="1"/>
          </p:cNvSpPr>
          <p:nvPr/>
        </p:nvSpPr>
        <p:spPr bwMode="auto">
          <a:xfrm flipV="1">
            <a:off x="334960" y="1181910"/>
            <a:ext cx="8474075" cy="15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10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71700" y="5562600"/>
            <a:ext cx="48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Be Active Every Day!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go4life.nia.nih.gov/month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593" r="9115"/>
          <a:stretch/>
        </p:blipFill>
        <p:spPr>
          <a:xfrm>
            <a:off x="0" y="2057401"/>
            <a:ext cx="9144000" cy="35051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525" y="160770"/>
            <a:ext cx="7184951" cy="14394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95" y="1468117"/>
            <a:ext cx="7882811" cy="60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694"/>
            <a:ext cx="1656219" cy="33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3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-986" r="-1"/>
          <a:stretch/>
        </p:blipFill>
        <p:spPr>
          <a:xfrm>
            <a:off x="533064" y="889853"/>
            <a:ext cx="8077872" cy="5486400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869223" y="6427907"/>
            <a:ext cx="6084277" cy="43009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13607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FF"/>
                </a:solidFill>
                <a:latin typeface="arial" panose="020B0604020202020204" pitchFamily="34" charset="0"/>
                <a:ea typeface="IPAMincho" charset="0"/>
                <a:cs typeface="IPA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FF"/>
                </a:solidFill>
                <a:latin typeface="arial" panose="020B0604020202020204" pitchFamily="34" charset="0"/>
                <a:ea typeface="IPAMincho" charset="0"/>
                <a:cs typeface="IPA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FF"/>
                </a:solidFill>
                <a:latin typeface="arial" panose="020B0604020202020204" pitchFamily="34" charset="0"/>
                <a:ea typeface="IPAMincho" charset="0"/>
                <a:cs typeface="IPA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FF"/>
                </a:solidFill>
                <a:latin typeface="arial" panose="020B0604020202020204" pitchFamily="34" charset="0"/>
                <a:ea typeface="IPAMincho" charset="0"/>
                <a:cs typeface="IPA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FF"/>
                </a:solidFill>
                <a:latin typeface="arial" panose="020B0604020202020204" pitchFamily="34" charset="0"/>
                <a:ea typeface="IPAMincho" charset="0"/>
                <a:cs typeface="IPA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FF"/>
                </a:solidFill>
                <a:latin typeface="arial" panose="020B0604020202020204" pitchFamily="34" charset="0"/>
                <a:ea typeface="IPAMincho" charset="0"/>
                <a:cs typeface="IPA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FF"/>
                </a:solidFill>
                <a:latin typeface="arial" panose="020B0604020202020204" pitchFamily="34" charset="0"/>
                <a:ea typeface="IPAMincho" charset="0"/>
                <a:cs typeface="IPA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FF"/>
                </a:solidFill>
                <a:latin typeface="arial" panose="020B0604020202020204" pitchFamily="34" charset="0"/>
                <a:ea typeface="IPAMincho" charset="0"/>
                <a:cs typeface="IPAMincho" charset="0"/>
              </a:defRPr>
            </a:lvl9pPr>
          </a:lstStyle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Arial Unicode MS" panose="020B0604020202020204" pitchFamily="34" charset="-128"/>
              </a:rPr>
              <a:t>The SPRINT Research Group (2015) 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Arial Unicode MS" panose="020B0604020202020204" pitchFamily="34" charset="-128"/>
              </a:rPr>
              <a:t>NEJM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Arial Unicode MS" panose="020B0604020202020204" pitchFamily="34" charset="-128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373(22):2103-16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j-ea"/>
              <a:cs typeface="Arial Unicode MS" panose="020B0604020202020204" pitchFamily="34" charset="-128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190500" y="-90585"/>
            <a:ext cx="8763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itchFamily="34" charset="0"/>
              </a:rPr>
              <a:t>SPRINT Study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694"/>
            <a:ext cx="1656219" cy="332306"/>
          </a:xfrm>
          <a:prstGeom prst="rect">
            <a:avLst/>
          </a:prstGeom>
        </p:spPr>
      </p:pic>
      <p:sp>
        <p:nvSpPr>
          <p:cNvPr id="7" name="Line 181"/>
          <p:cNvSpPr>
            <a:spLocks noChangeShapeType="1"/>
          </p:cNvSpPr>
          <p:nvPr/>
        </p:nvSpPr>
        <p:spPr bwMode="auto">
          <a:xfrm flipV="1">
            <a:off x="334962" y="674077"/>
            <a:ext cx="8474075" cy="15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317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5" b="75563"/>
          <a:stretch/>
        </p:blipFill>
        <p:spPr bwMode="auto">
          <a:xfrm>
            <a:off x="221778" y="1322715"/>
            <a:ext cx="8700441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127009"/>
            <a:ext cx="9143999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SPRINT Follow-up in Adults 75 years or Older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87898" y="6132062"/>
            <a:ext cx="7623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fr-FR" sz="2400" kern="0" dirty="0">
                <a:solidFill>
                  <a:prstClr val="black"/>
                </a:solidFill>
              </a:rPr>
              <a:t>Williamson, J, et al. JAMA. 2016 Jun 28;315(24):2673-82. </a:t>
            </a:r>
            <a:r>
              <a:rPr lang="fr-FR" sz="2400" kern="0" dirty="0" err="1">
                <a:solidFill>
                  <a:prstClr val="black"/>
                </a:solidFill>
              </a:rPr>
              <a:t>doi</a:t>
            </a:r>
            <a:r>
              <a:rPr lang="fr-FR" sz="2400" kern="0" dirty="0">
                <a:solidFill>
                  <a:prstClr val="black"/>
                </a:solidFill>
              </a:rPr>
              <a:t>: 10.1001/jama.2016.7050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694"/>
            <a:ext cx="1656219" cy="332306"/>
          </a:xfrm>
          <a:prstGeom prst="rect">
            <a:avLst/>
          </a:prstGeom>
        </p:spPr>
      </p:pic>
      <p:sp>
        <p:nvSpPr>
          <p:cNvPr id="10" name="Line 181"/>
          <p:cNvSpPr>
            <a:spLocks noChangeShapeType="1"/>
          </p:cNvSpPr>
          <p:nvPr/>
        </p:nvSpPr>
        <p:spPr bwMode="auto">
          <a:xfrm flipV="1">
            <a:off x="334960" y="1185448"/>
            <a:ext cx="8474075" cy="15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338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08066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role of the NIA at NIH?</a:t>
            </a:r>
          </a:p>
          <a:p>
            <a:r>
              <a:rPr lang="en-US" dirty="0"/>
              <a:t>What things can enhance overall aging?</a:t>
            </a:r>
          </a:p>
          <a:p>
            <a:r>
              <a:rPr lang="en-US" dirty="0"/>
              <a:t>What can be done about Alzheimer’s type dementia?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723900" y="1251066"/>
            <a:ext cx="76962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44" y="6401709"/>
            <a:ext cx="1658256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2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0" t="32956" b="40952"/>
          <a:stretch/>
        </p:blipFill>
        <p:spPr bwMode="auto">
          <a:xfrm>
            <a:off x="388051" y="1320487"/>
            <a:ext cx="8367892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27009"/>
            <a:ext cx="9143999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SPRINT Follow-up in Adults 75 years or Older</a:t>
            </a:r>
          </a:p>
        </p:txBody>
      </p:sp>
      <p:sp>
        <p:nvSpPr>
          <p:cNvPr id="7" name="Line 181"/>
          <p:cNvSpPr>
            <a:spLocks noChangeShapeType="1"/>
          </p:cNvSpPr>
          <p:nvPr/>
        </p:nvSpPr>
        <p:spPr bwMode="auto">
          <a:xfrm flipV="1">
            <a:off x="334960" y="1185448"/>
            <a:ext cx="8474075" cy="15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694"/>
            <a:ext cx="1656219" cy="3323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6054" y="6084652"/>
            <a:ext cx="7484964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25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8" t="67879" b="5889"/>
          <a:stretch/>
        </p:blipFill>
        <p:spPr bwMode="auto">
          <a:xfrm>
            <a:off x="503379" y="1354716"/>
            <a:ext cx="8137241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694"/>
            <a:ext cx="1656219" cy="33230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27009"/>
            <a:ext cx="9143999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SPRINT Follow-up in Adults 75 years or Older</a:t>
            </a:r>
          </a:p>
        </p:txBody>
      </p:sp>
      <p:sp>
        <p:nvSpPr>
          <p:cNvPr id="10" name="Line 181"/>
          <p:cNvSpPr>
            <a:spLocks noChangeShapeType="1"/>
          </p:cNvSpPr>
          <p:nvPr/>
        </p:nvSpPr>
        <p:spPr bwMode="auto">
          <a:xfrm flipV="1">
            <a:off x="334960" y="1185448"/>
            <a:ext cx="8474075" cy="15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710" y="6018156"/>
            <a:ext cx="731229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92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b="1" dirty="0"/>
              <a:t>True or False?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Behavioral modification does not play much of a role in aging</a:t>
            </a:r>
          </a:p>
          <a:p>
            <a:r>
              <a:rPr lang="en-US" dirty="0"/>
              <a:t>Medications can be as effective as lifestyle modification in avoiding diabetes in older age</a:t>
            </a:r>
          </a:p>
          <a:p>
            <a:r>
              <a:rPr lang="en-US" dirty="0"/>
              <a:t>Exercising 70 to 80 year old individuals with functional problems can limit disability</a:t>
            </a:r>
          </a:p>
          <a:p>
            <a:r>
              <a:rPr lang="en-US" dirty="0"/>
              <a:t>Lowering the blood pressure to 120/80 is risky for older adults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694"/>
            <a:ext cx="1656219" cy="332306"/>
          </a:xfrm>
          <a:prstGeom prst="rect">
            <a:avLst/>
          </a:prstGeom>
        </p:spPr>
      </p:pic>
      <p:sp>
        <p:nvSpPr>
          <p:cNvPr id="7" name="Line 181"/>
          <p:cNvSpPr>
            <a:spLocks noChangeShapeType="1"/>
          </p:cNvSpPr>
          <p:nvPr/>
        </p:nvSpPr>
        <p:spPr bwMode="auto">
          <a:xfrm flipV="1">
            <a:off x="334961" y="1315799"/>
            <a:ext cx="8474075" cy="15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47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"/>
          <p:cNvSpPr>
            <a:spLocks noChangeArrowheads="1"/>
          </p:cNvSpPr>
          <p:nvPr/>
        </p:nvSpPr>
        <p:spPr bwMode="auto">
          <a:xfrm>
            <a:off x="409575" y="381000"/>
            <a:ext cx="81915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</a:rPr>
              <a:t>Slowing and/or Preventing Alzheimer’s Disease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60771" name="Line 181"/>
          <p:cNvSpPr>
            <a:spLocks noChangeShapeType="1"/>
          </p:cNvSpPr>
          <p:nvPr/>
        </p:nvSpPr>
        <p:spPr bwMode="auto">
          <a:xfrm flipV="1">
            <a:off x="347663" y="1066800"/>
            <a:ext cx="8474075" cy="15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60772" name="Picture 2" descr="C:\Users\tamjones\AppData\Local\Microsoft\Windows\Temporary Internet Files\Content.Outlook\ECQLMGI9\brain image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74813"/>
            <a:ext cx="4419600" cy="363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8" y="6392472"/>
            <a:ext cx="1658256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76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b="1" dirty="0"/>
              <a:t>True or False?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Dementia care is one of the most costly to the U.S.</a:t>
            </a:r>
          </a:p>
          <a:p>
            <a:r>
              <a:rPr lang="en-US" dirty="0"/>
              <a:t>There is a national plan for Alzheimer’s disease (AD)</a:t>
            </a:r>
          </a:p>
          <a:p>
            <a:r>
              <a:rPr lang="en-US" dirty="0"/>
              <a:t>An AD diagnosis is best made by neuroimaging techniques</a:t>
            </a:r>
          </a:p>
          <a:p>
            <a:r>
              <a:rPr lang="en-US" dirty="0"/>
              <a:t>Exercise and/or cognitive stimulation can stave off AD type dementia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694"/>
            <a:ext cx="1656219" cy="332306"/>
          </a:xfrm>
          <a:prstGeom prst="rect">
            <a:avLst/>
          </a:prstGeom>
        </p:spPr>
      </p:pic>
      <p:sp>
        <p:nvSpPr>
          <p:cNvPr id="7" name="Line 181"/>
          <p:cNvSpPr>
            <a:spLocks noChangeShapeType="1"/>
          </p:cNvSpPr>
          <p:nvPr/>
        </p:nvSpPr>
        <p:spPr bwMode="auto">
          <a:xfrm flipV="1">
            <a:off x="334961" y="1315799"/>
            <a:ext cx="8474075" cy="15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66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-91603" y="593914"/>
            <a:ext cx="9251004" cy="1219200"/>
          </a:xfrm>
        </p:spPr>
        <p:txBody>
          <a:bodyPr>
            <a:noAutofit/>
          </a:bodyPr>
          <a:lstStyle/>
          <a:p>
            <a:r>
              <a:rPr lang="en-US" altLang="en-US" sz="4800" b="1" dirty="0">
                <a:latin typeface="Calibri Light" panose="020F0302020204030204" pitchFamily="34" charset="0"/>
              </a:rPr>
              <a:t>Prevalence of Dementia in the U.S.</a:t>
            </a:r>
            <a:br>
              <a:rPr lang="en-US" altLang="en-US" sz="4800" b="1" dirty="0">
                <a:latin typeface="Calibri Light" panose="020F0302020204030204" pitchFamily="34" charset="0"/>
              </a:rPr>
            </a:br>
            <a:br>
              <a:rPr lang="en-US" altLang="en-US" sz="4800" b="1" dirty="0">
                <a:latin typeface="Calibri Light" panose="020F0302020204030204" pitchFamily="34" charset="0"/>
              </a:rPr>
            </a:br>
            <a:endParaRPr lang="en-US" altLang="en-US" sz="4800" b="1" dirty="0">
              <a:latin typeface="Calibri Light" panose="020F0302020204030204" pitchFamily="34" charset="0"/>
            </a:endParaRPr>
          </a:p>
        </p:txBody>
      </p:sp>
      <p:graphicFrame>
        <p:nvGraphicFramePr>
          <p:cNvPr id="68616" name="Object 1"/>
          <p:cNvGraphicFramePr>
            <a:graphicFrameLocks/>
          </p:cNvGraphicFramePr>
          <p:nvPr>
            <p:extLst/>
          </p:nvPr>
        </p:nvGraphicFramePr>
        <p:xfrm>
          <a:off x="1143000" y="1066801"/>
          <a:ext cx="6781800" cy="5221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9" r:id="rId4" imgW="5279594" imgH="5035732" progId="Excel.Chart.8">
                  <p:embed/>
                </p:oleObj>
              </mc:Choice>
              <mc:Fallback>
                <p:oleObj r:id="rId4" imgW="5279594" imgH="5035732" progId="Excel.Chart.8">
                  <p:embed/>
                  <p:pic>
                    <p:nvPicPr>
                      <p:cNvPr id="68616" name="Object 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066801"/>
                        <a:ext cx="6781800" cy="52210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772383" y="6106845"/>
            <a:ext cx="6663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Hebert, LE et al. (2013)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Neurology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80(19):1778-83.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Hebert, LE et al. (2003)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Arch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Neurol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60(8):1119-22.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9800" y="1569720"/>
            <a:ext cx="2103120" cy="8229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2003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9800" y="2514600"/>
            <a:ext cx="21031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2013 data</a:t>
            </a:r>
          </a:p>
        </p:txBody>
      </p:sp>
      <p:sp>
        <p:nvSpPr>
          <p:cNvPr id="8" name="Line 181"/>
          <p:cNvSpPr>
            <a:spLocks noChangeShapeType="1"/>
          </p:cNvSpPr>
          <p:nvPr/>
        </p:nvSpPr>
        <p:spPr bwMode="auto">
          <a:xfrm flipV="1">
            <a:off x="296862" y="943293"/>
            <a:ext cx="8474075" cy="15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0728"/>
            <a:ext cx="1656219" cy="33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7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1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1005681" y="1752369"/>
          <a:ext cx="7132638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3" name="Chart" r:id="rId4" imgW="8340051" imgH="4633362" progId="Excel.Chart.8">
                  <p:embed/>
                </p:oleObj>
              </mc:Choice>
              <mc:Fallback>
                <p:oleObj name="Chart" r:id="rId4" imgW="8340051" imgH="4633362" progId="Excel.Chart.8">
                  <p:embed/>
                  <p:pic>
                    <p:nvPicPr>
                      <p:cNvPr id="68611" name="Content Placeholder 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5681" y="1752369"/>
                        <a:ext cx="7132638" cy="396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059156" y="1727011"/>
            <a:ext cx="1537600" cy="4154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$s in Billions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1912" y="4806961"/>
            <a:ext cx="26320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</a:rPr>
              <a:t>- projections in 2010 dollars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0728"/>
            <a:ext cx="1656219" cy="3323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18432" y="6401369"/>
            <a:ext cx="45071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Hurd MD, et al. 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Engl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J Med. 2013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8658"/>
            <a:ext cx="9144000" cy="872288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 b="1" dirty="0"/>
              <a:t>Costs of Dementia in the U.S.</a:t>
            </a:r>
            <a:endParaRPr lang="en-US" sz="4800" b="1" dirty="0"/>
          </a:p>
        </p:txBody>
      </p:sp>
      <p:sp>
        <p:nvSpPr>
          <p:cNvPr id="9" name="Line 181"/>
          <p:cNvSpPr>
            <a:spLocks noChangeShapeType="1"/>
          </p:cNvSpPr>
          <p:nvPr/>
        </p:nvSpPr>
        <p:spPr bwMode="auto">
          <a:xfrm flipV="1">
            <a:off x="334962" y="1214724"/>
            <a:ext cx="8474075" cy="15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81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63" name="Rectangle 1"/>
          <p:cNvSpPr>
            <a:spLocks noChangeArrowheads="1"/>
          </p:cNvSpPr>
          <p:nvPr/>
        </p:nvSpPr>
        <p:spPr bwMode="auto">
          <a:xfrm>
            <a:off x="2590800" y="3733800"/>
            <a:ext cx="6161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</a:rPr>
              <a:t>http://aspe.hhs.gov/daltcp/napa/NatlPlan.pdf</a:t>
            </a:r>
          </a:p>
        </p:txBody>
      </p:sp>
    </p:spTree>
    <p:extLst>
      <p:ext uri="{BB962C8B-B14F-4D97-AF65-F5344CB8AC3E}">
        <p14:creationId xmlns:p14="http://schemas.microsoft.com/office/powerpoint/2010/main" val="344491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7" r="-1492" b="6113"/>
          <a:stretch>
            <a:fillRect/>
          </a:stretch>
        </p:blipFill>
        <p:spPr bwMode="auto">
          <a:xfrm>
            <a:off x="4098728" y="3546872"/>
            <a:ext cx="1702594" cy="126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" t="-1176" r="145" b="1427"/>
          <a:stretch/>
        </p:blipFill>
        <p:spPr bwMode="auto">
          <a:xfrm>
            <a:off x="4127898" y="1928218"/>
            <a:ext cx="1644254" cy="124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b="4385"/>
          <a:stretch>
            <a:fillRect/>
          </a:stretch>
        </p:blipFill>
        <p:spPr bwMode="auto">
          <a:xfrm>
            <a:off x="6068617" y="3546874"/>
            <a:ext cx="1589485" cy="124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"/>
          <a:stretch>
            <a:fillRect/>
          </a:stretch>
        </p:blipFill>
        <p:spPr bwMode="auto">
          <a:xfrm>
            <a:off x="6068618" y="1929408"/>
            <a:ext cx="1604963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4" name="TextBox 12"/>
          <p:cNvSpPr txBox="1">
            <a:spLocks noChangeArrowheads="1"/>
          </p:cNvSpPr>
          <p:nvPr/>
        </p:nvSpPr>
        <p:spPr bwMode="auto">
          <a:xfrm>
            <a:off x="1262760" y="3829970"/>
            <a:ext cx="88838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</a:rPr>
              <a:t>Tau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</a:rPr>
              <a:t>(T807)</a:t>
            </a:r>
          </a:p>
        </p:txBody>
      </p:sp>
      <p:sp>
        <p:nvSpPr>
          <p:cNvPr id="99335" name="TextBox 13"/>
          <p:cNvSpPr txBox="1">
            <a:spLocks noChangeArrowheads="1"/>
          </p:cNvSpPr>
          <p:nvPr/>
        </p:nvSpPr>
        <p:spPr bwMode="auto">
          <a:xfrm>
            <a:off x="1325887" y="2192537"/>
            <a:ext cx="78258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</a:rPr>
              <a:t>A</a:t>
            </a:r>
            <a:r>
              <a:rPr kumimoji="0" lang="en-US" alt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34" charset="-128"/>
              </a:rPr>
              <a:t>b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34" charset="-128"/>
              </a:rPr>
              <a:t>(</a:t>
            </a:r>
            <a:r>
              <a:rPr kumimoji="0" lang="en-US" alt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PiB</a:t>
            </a:r>
            <a:r>
              <a:rPr kumimoji="0" lang="en-US" alt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  <a:endParaRPr kumimoji="0" lang="en-US" altLang="en-US" sz="2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  <a:ea typeface="ＭＳ Ｐゴシック" panose="020B0600070205080204" pitchFamily="34" charset="-128"/>
            </a:endParaRPr>
          </a:p>
        </p:txBody>
      </p:sp>
      <p:sp>
        <p:nvSpPr>
          <p:cNvPr id="99336" name="TextBox 21"/>
          <p:cNvSpPr txBox="1">
            <a:spLocks noChangeArrowheads="1"/>
          </p:cNvSpPr>
          <p:nvPr/>
        </p:nvSpPr>
        <p:spPr bwMode="auto">
          <a:xfrm>
            <a:off x="6273405" y="4874420"/>
            <a:ext cx="11953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AD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Dementia</a:t>
            </a:r>
          </a:p>
        </p:txBody>
      </p:sp>
      <p:sp>
        <p:nvSpPr>
          <p:cNvPr id="99337" name="TextBox 17"/>
          <p:cNvSpPr txBox="1">
            <a:spLocks noChangeArrowheads="1"/>
          </p:cNvSpPr>
          <p:nvPr/>
        </p:nvSpPr>
        <p:spPr bwMode="auto">
          <a:xfrm>
            <a:off x="2346128" y="4594027"/>
            <a:ext cx="136564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Cognitively Normal</a:t>
            </a:r>
          </a:p>
        </p:txBody>
      </p:sp>
      <p:pic>
        <p:nvPicPr>
          <p:cNvPr id="99338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6"/>
          <a:stretch>
            <a:fillRect/>
          </a:stretch>
        </p:blipFill>
        <p:spPr bwMode="auto">
          <a:xfrm>
            <a:off x="2226470" y="3556129"/>
            <a:ext cx="1604963" cy="126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9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-2" r="-40" b="4843"/>
          <a:stretch>
            <a:fillRect/>
          </a:stretch>
        </p:blipFill>
        <p:spPr bwMode="auto">
          <a:xfrm>
            <a:off x="2226470" y="1928218"/>
            <a:ext cx="1604963" cy="124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43" name="TextBox 17"/>
          <p:cNvSpPr txBox="1">
            <a:spLocks noChangeArrowheads="1"/>
          </p:cNvSpPr>
          <p:nvPr/>
        </p:nvSpPr>
        <p:spPr bwMode="auto">
          <a:xfrm>
            <a:off x="4267201" y="4594027"/>
            <a:ext cx="136564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Cognitively Normal</a:t>
            </a: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0" y="249898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ＭＳ Ｐゴシック" panose="020B0600070205080204" pitchFamily="34" charset="-128"/>
                <a:cs typeface="Arial" pitchFamily="34" charset="0"/>
              </a:rPr>
              <a:t>New technologies point the way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694"/>
            <a:ext cx="1656219" cy="3323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64024" y="63963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Sperling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R,et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al. Neuron. 2014. </a:t>
            </a:r>
          </a:p>
        </p:txBody>
      </p:sp>
      <p:sp>
        <p:nvSpPr>
          <p:cNvPr id="17" name="Line 181"/>
          <p:cNvSpPr>
            <a:spLocks noChangeShapeType="1"/>
          </p:cNvSpPr>
          <p:nvPr/>
        </p:nvSpPr>
        <p:spPr bwMode="auto">
          <a:xfrm flipV="1">
            <a:off x="334963" y="1245579"/>
            <a:ext cx="8474075" cy="15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12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6" grpId="0"/>
      <p:bldP spid="99337" grpId="0"/>
      <p:bldP spid="9934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63550" y="1604963"/>
            <a:ext cx="3879850" cy="3539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For example, a family in Colombia that develops AD early is generously working with researchers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54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4876800"/>
            <a:ext cx="225901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7" name="TextBox 11"/>
          <p:cNvSpPr txBox="1">
            <a:spLocks noChangeArrowheads="1"/>
          </p:cNvSpPr>
          <p:nvPr/>
        </p:nvSpPr>
        <p:spPr bwMode="auto">
          <a:xfrm>
            <a:off x="609600" y="208439"/>
            <a:ext cx="7924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Early Identification is a Key Goal</a:t>
            </a:r>
          </a:p>
        </p:txBody>
      </p:sp>
      <p:sp>
        <p:nvSpPr>
          <p:cNvPr id="105478" name="TextBox 3"/>
          <p:cNvSpPr txBox="1">
            <a:spLocks noChangeArrowheads="1"/>
          </p:cNvSpPr>
          <p:nvPr/>
        </p:nvSpPr>
        <p:spPr bwMode="auto">
          <a:xfrm>
            <a:off x="1712913" y="6469220"/>
            <a:ext cx="75168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Arial" panose="020B0604020202020204" pitchFamily="34" charset="0"/>
              </a:rPr>
              <a:t>Fleisher, AS et al. (2012)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Arial" panose="020B0604020202020204" pitchFamily="34" charset="0"/>
              </a:rPr>
              <a:t>Lancet Neurology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Arial" panose="020B0604020202020204" pitchFamily="34" charset="0"/>
              </a:rPr>
              <a:t>11(12):1057-65. </a:t>
            </a:r>
          </a:p>
        </p:txBody>
      </p:sp>
      <p:grpSp>
        <p:nvGrpSpPr>
          <p:cNvPr id="105479" name="Group 2"/>
          <p:cNvGrpSpPr>
            <a:grpSpLocks/>
          </p:cNvGrpSpPr>
          <p:nvPr/>
        </p:nvGrpSpPr>
        <p:grpSpPr bwMode="auto">
          <a:xfrm>
            <a:off x="5170488" y="3911600"/>
            <a:ext cx="3897312" cy="1997075"/>
            <a:chOff x="5051233" y="3962400"/>
            <a:chExt cx="3897311" cy="1997075"/>
          </a:xfrm>
        </p:grpSpPr>
        <p:sp>
          <p:nvSpPr>
            <p:cNvPr id="105485" name="TextBox 2"/>
            <p:cNvSpPr txBox="1">
              <a:spLocks noChangeArrowheads="1"/>
            </p:cNvSpPr>
            <p:nvPr/>
          </p:nvSpPr>
          <p:spPr bwMode="auto">
            <a:xfrm>
              <a:off x="5062351" y="3962400"/>
              <a:ext cx="3733800" cy="400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Gene Carriers, late 30’s</a:t>
              </a:r>
            </a:p>
          </p:txBody>
        </p:sp>
        <p:pic>
          <p:nvPicPr>
            <p:cNvPr id="10548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63"/>
            <a:stretch>
              <a:fillRect/>
            </a:stretch>
          </p:blipFill>
          <p:spPr bwMode="auto">
            <a:xfrm>
              <a:off x="5051233" y="4318025"/>
              <a:ext cx="3897311" cy="164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5480" name="TextBox 12"/>
          <p:cNvSpPr txBox="1">
            <a:spLocks noChangeArrowheads="1"/>
          </p:cNvSpPr>
          <p:nvPr/>
        </p:nvSpPr>
        <p:spPr bwMode="auto">
          <a:xfrm>
            <a:off x="1131888" y="4503738"/>
            <a:ext cx="3211512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Beta-amyloid, late 20’s</a:t>
            </a:r>
          </a:p>
        </p:txBody>
      </p:sp>
      <p:sp>
        <p:nvSpPr>
          <p:cNvPr id="105481" name="Right Arrow 3"/>
          <p:cNvSpPr>
            <a:spLocks noChangeArrowheads="1"/>
          </p:cNvSpPr>
          <p:nvPr/>
        </p:nvSpPr>
        <p:spPr bwMode="auto">
          <a:xfrm rot="-2666695">
            <a:off x="3814947" y="3570588"/>
            <a:ext cx="1900603" cy="533400"/>
          </a:xfrm>
          <a:prstGeom prst="rightArrow">
            <a:avLst>
              <a:gd name="adj1" fmla="val 50000"/>
              <a:gd name="adj2" fmla="val 50036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5482" name="Right Arrow 18"/>
          <p:cNvSpPr>
            <a:spLocks noChangeArrowheads="1"/>
          </p:cNvSpPr>
          <p:nvPr/>
        </p:nvSpPr>
        <p:spPr bwMode="auto">
          <a:xfrm>
            <a:off x="4087813" y="5105400"/>
            <a:ext cx="941387" cy="533400"/>
          </a:xfrm>
          <a:prstGeom prst="rightArrow">
            <a:avLst>
              <a:gd name="adj1" fmla="val 50000"/>
              <a:gd name="adj2" fmla="val 49964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5484" name="TextBox 2"/>
          <p:cNvSpPr txBox="1">
            <a:spLocks noChangeArrowheads="1"/>
          </p:cNvSpPr>
          <p:nvPr/>
        </p:nvSpPr>
        <p:spPr bwMode="auto">
          <a:xfrm>
            <a:off x="5334000" y="5867400"/>
            <a:ext cx="3733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Dementia onset is in late 40’s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3"/>
          <a:stretch>
            <a:fillRect/>
          </a:stretch>
        </p:blipFill>
        <p:spPr bwMode="auto">
          <a:xfrm>
            <a:off x="5624073" y="2083401"/>
            <a:ext cx="2108200" cy="157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5105400" y="1631950"/>
            <a:ext cx="3211513" cy="4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Non-Carriers, late 30’s</a:t>
            </a:r>
          </a:p>
        </p:txBody>
      </p:sp>
      <p:sp>
        <p:nvSpPr>
          <p:cNvPr id="19" name="Line 181"/>
          <p:cNvSpPr>
            <a:spLocks noChangeShapeType="1"/>
          </p:cNvSpPr>
          <p:nvPr/>
        </p:nvSpPr>
        <p:spPr bwMode="auto">
          <a:xfrm flipV="1">
            <a:off x="334963" y="1245579"/>
            <a:ext cx="8474075" cy="15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694"/>
            <a:ext cx="1656219" cy="33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1" grpId="0" animBg="1"/>
      <p:bldP spid="10548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403"/>
            <a:ext cx="8229600" cy="802176"/>
          </a:xfrm>
        </p:spPr>
        <p:txBody>
          <a:bodyPr/>
          <a:lstStyle/>
          <a:p>
            <a:r>
              <a:rPr lang="en-US" b="1" dirty="0">
                <a:solidFill>
                  <a:srgbClr val="1F497D"/>
                </a:solidFill>
              </a:rPr>
              <a:t>National Institutes of Health</a:t>
            </a:r>
            <a:endParaRPr lang="en-US" dirty="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723900" y="999393"/>
            <a:ext cx="76962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1102347"/>
            <a:ext cx="7696200" cy="51308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785088" y="6399822"/>
            <a:ext cx="1573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NIH Building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9" y="6522691"/>
            <a:ext cx="1658256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97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9070" t="23589" r="59455" b="22051"/>
          <a:stretch/>
        </p:blipFill>
        <p:spPr bwMode="auto">
          <a:xfrm>
            <a:off x="524862" y="154632"/>
            <a:ext cx="8046720" cy="61264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61430" y="6172571"/>
            <a:ext cx="6373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Vidoni, ED et al. (2015)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PLoS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One 10(7):e0131647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694"/>
            <a:ext cx="1656219" cy="33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55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76400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199" y="61938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AHRQ-HMD Study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1143000"/>
            <a:ext cx="8382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Two-part assessment of the science of prevention strategies for AD-type dementia, amnestic MCI, and age-related cognitive decline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62600" y="6477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38525" y="5263149"/>
            <a:ext cx="226695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Line 181"/>
          <p:cNvSpPr>
            <a:spLocks noChangeShapeType="1"/>
          </p:cNvSpPr>
          <p:nvPr/>
        </p:nvSpPr>
        <p:spPr bwMode="auto">
          <a:xfrm flipV="1">
            <a:off x="334962" y="960488"/>
            <a:ext cx="8474075" cy="15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109" y="4282700"/>
            <a:ext cx="4267200" cy="2000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8334" y="3358991"/>
            <a:ext cx="2379981" cy="23886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694"/>
            <a:ext cx="1656219" cy="332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99" y="3194028"/>
            <a:ext cx="3535220" cy="93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312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b="1" dirty="0"/>
              <a:t>True or False?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Dementia care is one of the most costly to the U.S.</a:t>
            </a:r>
          </a:p>
          <a:p>
            <a:r>
              <a:rPr lang="en-US" dirty="0"/>
              <a:t>There is a national plan for Alzheimer’s disease (AD)</a:t>
            </a:r>
          </a:p>
          <a:p>
            <a:r>
              <a:rPr lang="en-US" dirty="0"/>
              <a:t>An AD diagnosis is best made by neuroimaging techniques</a:t>
            </a:r>
          </a:p>
          <a:p>
            <a:r>
              <a:rPr lang="en-US" dirty="0"/>
              <a:t>Exercise and/or cognitive stimulation can stave off AD type dementia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694"/>
            <a:ext cx="1656219" cy="332306"/>
          </a:xfrm>
          <a:prstGeom prst="rect">
            <a:avLst/>
          </a:prstGeom>
        </p:spPr>
      </p:pic>
      <p:sp>
        <p:nvSpPr>
          <p:cNvPr id="7" name="Line 181"/>
          <p:cNvSpPr>
            <a:spLocks noChangeShapeType="1"/>
          </p:cNvSpPr>
          <p:nvPr/>
        </p:nvSpPr>
        <p:spPr bwMode="auto">
          <a:xfrm flipV="1">
            <a:off x="334961" y="1315799"/>
            <a:ext cx="8474075" cy="15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48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479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924" y="358923"/>
            <a:ext cx="4049639" cy="2699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694"/>
            <a:ext cx="1656219" cy="33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2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08066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NIA leads federal research in aging and Alzheimer’s disease</a:t>
            </a:r>
          </a:p>
          <a:p>
            <a:r>
              <a:rPr lang="en-US" dirty="0"/>
              <a:t>There are a number of interventions that can enhance aging</a:t>
            </a:r>
          </a:p>
          <a:p>
            <a:r>
              <a:rPr lang="en-US" dirty="0"/>
              <a:t>There are developing interventions for  Alzheimer’s type dementia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723900" y="1251066"/>
            <a:ext cx="76962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81" y="6475296"/>
            <a:ext cx="1658256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4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4705350"/>
            <a:ext cx="9154885" cy="2143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47053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274638" y="2493963"/>
            <a:ext cx="8616950" cy="1833562"/>
            <a:chOff x="274638" y="2459038"/>
            <a:chExt cx="8616950" cy="1833562"/>
          </a:xfrm>
        </p:grpSpPr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461963" y="2459038"/>
              <a:ext cx="4335462" cy="882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</a:b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NIH</a:t>
              </a:r>
              <a:r>
                <a:rPr kumimoji="0" lang="en-US" sz="8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…</a:t>
              </a:r>
              <a:b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</a:b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274638" y="3535363"/>
              <a:ext cx="8616950" cy="757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70" normalizeH="0" baseline="0" noProof="0" dirty="0">
                  <a:ln>
                    <a:noFill/>
                  </a:ln>
                  <a:solidFill>
                    <a:srgbClr val="66FF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Turning Discovery Into Health</a:t>
              </a:r>
            </a:p>
          </p:txBody>
        </p:sp>
      </p:grpSp>
      <p:grpSp>
        <p:nvGrpSpPr>
          <p:cNvPr id="11" name="Group 15"/>
          <p:cNvGrpSpPr>
            <a:grpSpLocks/>
          </p:cNvGrpSpPr>
          <p:nvPr/>
        </p:nvGrpSpPr>
        <p:grpSpPr bwMode="auto">
          <a:xfrm>
            <a:off x="228600" y="380999"/>
            <a:ext cx="8658225" cy="1646237"/>
            <a:chOff x="241300" y="4608513"/>
            <a:chExt cx="8658225" cy="1646237"/>
          </a:xfrm>
        </p:grpSpPr>
        <p:pic>
          <p:nvPicPr>
            <p:cNvPr id="12" name="Picture 11" descr="Hybrid cells with biomarker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462213" y="4608513"/>
              <a:ext cx="2117725" cy="16462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 descr="03_colon qd pic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850063" y="4608513"/>
              <a:ext cx="2049462" cy="16462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1" descr="Proventriculus_plague copy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41300" y="4608513"/>
              <a:ext cx="1955800" cy="16462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845050" y="4608513"/>
              <a:ext cx="1739900" cy="16462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6" name="Group 14"/>
          <p:cNvGrpSpPr>
            <a:grpSpLocks/>
          </p:cNvGrpSpPr>
          <p:nvPr/>
        </p:nvGrpSpPr>
        <p:grpSpPr bwMode="auto">
          <a:xfrm>
            <a:off x="274638" y="5029200"/>
            <a:ext cx="8658225" cy="1646238"/>
            <a:chOff x="241300" y="568325"/>
            <a:chExt cx="8658225" cy="1645920"/>
          </a:xfrm>
        </p:grpSpPr>
        <p:pic>
          <p:nvPicPr>
            <p:cNvPr id="17" name="Picture 16" descr="bonnie_Sickle Cell.bmp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41300" y="568325"/>
              <a:ext cx="1466850" cy="16459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7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884738" y="568325"/>
              <a:ext cx="1514475" cy="16459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18" descr="nci-Doctor Patient.jp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060575" y="568325"/>
              <a:ext cx="2471738" cy="16459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751638" y="568325"/>
              <a:ext cx="2147887" cy="16459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7687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47787" y="73890"/>
            <a:ext cx="6448425" cy="1143000"/>
          </a:xfrm>
          <a:noFill/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NIA Mission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525963"/>
          </a:xfrm>
          <a:noFill/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buFontTx/>
              <a:buChar char="•"/>
            </a:pPr>
            <a:r>
              <a:rPr lang="en-US" dirty="0"/>
              <a:t>Established in 1974 to support and </a:t>
            </a:r>
            <a:r>
              <a:rPr lang="en-US" b="1" i="1" dirty="0"/>
              <a:t>conduct</a:t>
            </a:r>
            <a:r>
              <a:rPr lang="en-US" dirty="0"/>
              <a:t> </a:t>
            </a:r>
            <a:r>
              <a:rPr lang="en-US" b="1" i="1" dirty="0"/>
              <a:t>research</a:t>
            </a:r>
            <a:r>
              <a:rPr lang="en-US" dirty="0"/>
              <a:t> on:</a:t>
            </a:r>
          </a:p>
          <a:p>
            <a:pPr marL="682625" lvl="2" indent="-341313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 dirty="0"/>
              <a:t>aging processes</a:t>
            </a:r>
          </a:p>
          <a:p>
            <a:pPr marL="682625" lvl="2" indent="-341313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 dirty="0"/>
              <a:t>age-related diseases</a:t>
            </a:r>
          </a:p>
          <a:p>
            <a:pPr marL="682625" lvl="2" indent="-341313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 dirty="0"/>
              <a:t>special problems and needs of the aged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Tx/>
              <a:buChar char="•"/>
            </a:pPr>
            <a:r>
              <a:rPr lang="en-US" b="1" i="1" dirty="0"/>
              <a:t>Train</a:t>
            </a:r>
            <a:r>
              <a:rPr lang="en-US" dirty="0"/>
              <a:t> and develop research scientists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Char char="•"/>
            </a:pPr>
            <a:r>
              <a:rPr lang="en-US" b="1" i="1" dirty="0"/>
              <a:t>Provide </a:t>
            </a:r>
            <a:r>
              <a:rPr lang="en-US" dirty="0"/>
              <a:t>research </a:t>
            </a:r>
            <a:r>
              <a:rPr lang="en-US" b="1" i="1" dirty="0"/>
              <a:t>resources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Char char="•"/>
            </a:pPr>
            <a:r>
              <a:rPr lang="en-US" b="1" i="1" dirty="0"/>
              <a:t>Disseminate information</a:t>
            </a:r>
            <a:r>
              <a:rPr lang="en-US" dirty="0"/>
              <a:t> on health and research advances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723900" y="1295400"/>
            <a:ext cx="76962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53" y="6415707"/>
            <a:ext cx="1658256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9795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213946"/>
            <a:ext cx="9144000" cy="1143000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Calibri Light" panose="020F0302020204030204" pitchFamily="34" charset="0"/>
              </a:rPr>
              <a:t>World’s Older Population is Growing</a:t>
            </a: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723900" y="762000"/>
            <a:ext cx="76962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8150" y="6112999"/>
            <a:ext cx="8267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He et al. U.S. Census Bureau, International Population Reports, P95/16-1, 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An Aging World: 2015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4231" t="27996" r="24817" b="16666"/>
          <a:stretch/>
        </p:blipFill>
        <p:spPr>
          <a:xfrm>
            <a:off x="79517" y="762000"/>
            <a:ext cx="8984965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74" y="719326"/>
            <a:ext cx="8516850" cy="85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694"/>
            <a:ext cx="1656219" cy="33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8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694"/>
            <a:ext cx="1656219" cy="3323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73963" y="6394508"/>
            <a:ext cx="4396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Case A and Deaton A. PNAS. 2015 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196" y="0"/>
            <a:ext cx="9144000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Rising Morbidity and Mortality Among White Americans in the 21</a:t>
            </a:r>
            <a:r>
              <a:rPr lang="en-US" b="1" baseline="30000" dirty="0"/>
              <a:t>st</a:t>
            </a:r>
            <a:r>
              <a:rPr lang="en-US" b="1" dirty="0"/>
              <a:t> Century</a:t>
            </a:r>
          </a:p>
        </p:txBody>
      </p:sp>
      <p:pic>
        <p:nvPicPr>
          <p:cNvPr id="10" name="image1.png"/>
          <p:cNvPicPr>
            <a:picLocks noGrp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737360" y="1456748"/>
            <a:ext cx="5669280" cy="4937760"/>
          </a:xfrm>
          <a:prstGeom prst="rect">
            <a:avLst/>
          </a:prstGeom>
        </p:spPr>
      </p:pic>
      <p:sp>
        <p:nvSpPr>
          <p:cNvPr id="7" name="Line 181"/>
          <p:cNvSpPr>
            <a:spLocks noChangeShapeType="1"/>
          </p:cNvSpPr>
          <p:nvPr/>
        </p:nvSpPr>
        <p:spPr bwMode="auto">
          <a:xfrm flipV="1">
            <a:off x="334963" y="1447800"/>
            <a:ext cx="8474075" cy="15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50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9143999" cy="193899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28109" b="7703"/>
          <a:stretch/>
        </p:blipFill>
        <p:spPr>
          <a:xfrm>
            <a:off x="826653" y="249381"/>
            <a:ext cx="7490691" cy="6414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694"/>
            <a:ext cx="1656219" cy="33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5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b="1" dirty="0"/>
              <a:t>True or False?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Behavioral modification does not play much of a role in aging</a:t>
            </a:r>
          </a:p>
          <a:p>
            <a:r>
              <a:rPr lang="en-US" dirty="0"/>
              <a:t>Medications can be as effective as lifestyle modification in avoiding diabetes in older age</a:t>
            </a:r>
          </a:p>
          <a:p>
            <a:r>
              <a:rPr lang="en-US" dirty="0"/>
              <a:t>Exercising 70 to 80 year old individuals with functional problems can limit disability</a:t>
            </a:r>
          </a:p>
          <a:p>
            <a:r>
              <a:rPr lang="en-US" dirty="0"/>
              <a:t>Lowering the blood pressure to 120/80 is risky for older adults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694"/>
            <a:ext cx="1656219" cy="332306"/>
          </a:xfrm>
          <a:prstGeom prst="rect">
            <a:avLst/>
          </a:prstGeom>
        </p:spPr>
      </p:pic>
      <p:sp>
        <p:nvSpPr>
          <p:cNvPr id="7" name="Line 181"/>
          <p:cNvSpPr>
            <a:spLocks noChangeShapeType="1"/>
          </p:cNvSpPr>
          <p:nvPr/>
        </p:nvSpPr>
        <p:spPr bwMode="auto">
          <a:xfrm flipV="1">
            <a:off x="334961" y="1315799"/>
            <a:ext cx="8474075" cy="15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5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12999"/>
            <a:ext cx="9143999" cy="11430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/>
              <a:t>Smoking Cessation - “Reward” over “Commitment” conditions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86" y="1315799"/>
            <a:ext cx="6675120" cy="51076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694"/>
            <a:ext cx="1656219" cy="3323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09906" y="6423410"/>
            <a:ext cx="43241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Halpern et al. 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Engl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J Med. 2015</a:t>
            </a:r>
          </a:p>
        </p:txBody>
      </p:sp>
      <p:sp>
        <p:nvSpPr>
          <p:cNvPr id="7" name="Line 181"/>
          <p:cNvSpPr>
            <a:spLocks noChangeShapeType="1"/>
          </p:cNvSpPr>
          <p:nvPr/>
        </p:nvSpPr>
        <p:spPr bwMode="auto">
          <a:xfrm flipV="1">
            <a:off x="334961" y="1315799"/>
            <a:ext cx="8474075" cy="15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34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2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3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7263ECC4A5104CA24FE6381D7A054A" ma:contentTypeVersion="2" ma:contentTypeDescription="Create a new document." ma:contentTypeScope="" ma:versionID="5c1df55d3617825f7ca40eca214aa35c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ff328a1cd662c37536c074f55b1464a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5FBFD3C-798E-485E-BEA7-3432B4B84465}"/>
</file>

<file path=customXml/itemProps2.xml><?xml version="1.0" encoding="utf-8"?>
<ds:datastoreItem xmlns:ds="http://schemas.openxmlformats.org/officeDocument/2006/customXml" ds:itemID="{4B8A341F-14E6-4B03-9727-0B6738ACD48A}"/>
</file>

<file path=customXml/itemProps3.xml><?xml version="1.0" encoding="utf-8"?>
<ds:datastoreItem xmlns:ds="http://schemas.openxmlformats.org/officeDocument/2006/customXml" ds:itemID="{EADAE240-7CD3-49F2-9683-928FD8EC7256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2808</TotalTime>
  <Words>830</Words>
  <Application>Microsoft Office PowerPoint</Application>
  <PresentationFormat>On-screen Show (4:3)</PresentationFormat>
  <Paragraphs>170</Paragraphs>
  <Slides>35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66" baseType="lpstr">
      <vt:lpstr>Arial Unicode MS</vt:lpstr>
      <vt:lpstr>MS PGothic</vt:lpstr>
      <vt:lpstr>MS PGothic</vt:lpstr>
      <vt:lpstr>Arial</vt:lpstr>
      <vt:lpstr>Calibri</vt:lpstr>
      <vt:lpstr>Calibri Light</vt:lpstr>
      <vt:lpstr>Symbol</vt:lpstr>
      <vt:lpstr>Tiffany Lt BT</vt:lpstr>
      <vt:lpstr>Times New Roman</vt:lpstr>
      <vt:lpstr>Wingdings</vt:lpstr>
      <vt:lpstr>18_Office Theme</vt:lpstr>
      <vt:lpstr>1_Office Theme</vt:lpstr>
      <vt:lpstr>Office Theme</vt:lpstr>
      <vt:lpstr>11_Office Theme</vt:lpstr>
      <vt:lpstr>12_Office Theme</vt:lpstr>
      <vt:lpstr>13_Office Theme</vt:lpstr>
      <vt:lpstr>19_Office Theme</vt:lpstr>
      <vt:lpstr>20_Office Theme</vt:lpstr>
      <vt:lpstr>21_Office Theme</vt:lpstr>
      <vt:lpstr>25_Office Theme</vt:lpstr>
      <vt:lpstr>36_Office Theme</vt:lpstr>
      <vt:lpstr>28_Office Theme</vt:lpstr>
      <vt:lpstr>33_Office Theme</vt:lpstr>
      <vt:lpstr>14_Office Theme</vt:lpstr>
      <vt:lpstr>16_Office Theme</vt:lpstr>
      <vt:lpstr>17_Office Theme</vt:lpstr>
      <vt:lpstr>26_Office Theme</vt:lpstr>
      <vt:lpstr>27_Office Theme</vt:lpstr>
      <vt:lpstr>35_Office Theme</vt:lpstr>
      <vt:lpstr>Microsoft Excel Chart</vt:lpstr>
      <vt:lpstr>Chart</vt:lpstr>
      <vt:lpstr>PowerPoint Presentation</vt:lpstr>
      <vt:lpstr>Objectives</vt:lpstr>
      <vt:lpstr>National Institutes of Health</vt:lpstr>
      <vt:lpstr>NIA Mission</vt:lpstr>
      <vt:lpstr>World’s Older Population is Growing</vt:lpstr>
      <vt:lpstr>Rising Morbidity and Mortality Among White Americans in the 21st Century</vt:lpstr>
      <vt:lpstr>PowerPoint Presentation</vt:lpstr>
      <vt:lpstr>True or False?</vt:lpstr>
      <vt:lpstr>Smoking Cessation - “Reward” over “Commitment” conditions</vt:lpstr>
      <vt:lpstr>Outcomes</vt:lpstr>
      <vt:lpstr>Diabetes Prevention Program </vt:lpstr>
      <vt:lpstr>DPP: 10 Year Follow-Up</vt:lpstr>
      <vt:lpstr>PowerPoint Presentation</vt:lpstr>
      <vt:lpstr>PowerPoint Presentation</vt:lpstr>
      <vt:lpstr>The LIFE Study</vt:lpstr>
      <vt:lpstr>LIFE Interventions and Outcomes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True or False?</vt:lpstr>
      <vt:lpstr>PowerPoint Presentation</vt:lpstr>
      <vt:lpstr>True or False?</vt:lpstr>
      <vt:lpstr>Prevalence of Dementia in the U.S.  </vt:lpstr>
      <vt:lpstr>Costs of Dementia in the U.S.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True or False?</vt:lpstr>
      <vt:lpstr>PowerPoint Presentation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Chamberlain, Toccara (NIH/NIA/ERP) [E]</dc:creator>
  <cp:lastModifiedBy>Bernard, Marie A.  (NIH/NIA) [E]</cp:lastModifiedBy>
  <cp:revision>64</cp:revision>
  <dcterms:created xsi:type="dcterms:W3CDTF">2016-08-16T17:31:57Z</dcterms:created>
  <dcterms:modified xsi:type="dcterms:W3CDTF">2016-09-21T19:43:56Z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0x010100147263ECC4A5104CA24FE6381D7A054A</vt:lpwstr>
  </property>
</Properties>
</file>