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theme/theme5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4" r:id="rId2"/>
    <p:sldMasterId id="2147483697" r:id="rId3"/>
  </p:sldMasterIdLst>
  <p:notesMasterIdLst>
    <p:notesMasterId r:id="rId14"/>
  </p:notesMasterIdLst>
  <p:handoutMasterIdLst>
    <p:handoutMasterId r:id="rId15"/>
  </p:handoutMasterIdLst>
  <p:sldIdLst>
    <p:sldId id="345" r:id="rId4"/>
    <p:sldId id="347" r:id="rId5"/>
    <p:sldId id="348" r:id="rId6"/>
    <p:sldId id="380" r:id="rId7"/>
    <p:sldId id="381" r:id="rId8"/>
    <p:sldId id="419" r:id="rId9"/>
    <p:sldId id="420" r:id="rId10"/>
    <p:sldId id="421" r:id="rId11"/>
    <p:sldId id="422" r:id="rId12"/>
    <p:sldId id="418" r:id="rId13"/>
  </p:sldIdLst>
  <p:sldSz cx="18288000" cy="13716000"/>
  <p:notesSz cx="6858000" cy="9144000"/>
  <p:defaultTextStyle>
    <a:defPPr>
      <a:defRPr lang="en-US"/>
    </a:defPPr>
    <a:lvl1pPr marL="0" algn="l" defTabSz="108744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7444" algn="l" defTabSz="108744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4887" algn="l" defTabSz="108744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2338" algn="l" defTabSz="108744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49779" algn="l" defTabSz="108744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37225" algn="l" defTabSz="108744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24671" algn="l" defTabSz="108744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12115" algn="l" defTabSz="108744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699558" algn="l" defTabSz="1087444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10730" userDrawn="1">
          <p15:clr>
            <a:srgbClr val="A4A3A4"/>
          </p15:clr>
        </p15:guide>
        <p15:guide id="3" pos="79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k Lin" initials="FL" lastIdx="1" clrIdx="0">
    <p:extLst>
      <p:ext uri="{19B8F6BF-5375-455C-9EA6-DF929625EA0E}">
        <p15:presenceInfo xmlns:p15="http://schemas.microsoft.com/office/powerpoint/2012/main" userId="S-1-5-21-1214440339-484763869-725345543-8437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415E7D"/>
    <a:srgbClr val="6929A2"/>
    <a:srgbClr val="F88B00"/>
    <a:srgbClr val="F8D00B"/>
    <a:srgbClr val="22C299"/>
    <a:srgbClr val="4D7096"/>
    <a:srgbClr val="212F3F"/>
    <a:srgbClr val="216BA9"/>
    <a:srgbClr val="8AB147"/>
    <a:srgbClr val="1A91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29" autoAdjust="0"/>
    <p:restoredTop sz="94299" autoAdjust="0"/>
  </p:normalViewPr>
  <p:slideViewPr>
    <p:cSldViewPr snapToGrid="0" snapToObjects="1">
      <p:cViewPr varScale="1">
        <p:scale>
          <a:sx n="33" d="100"/>
          <a:sy n="33" d="100"/>
        </p:scale>
        <p:origin x="53" y="1613"/>
      </p:cViewPr>
      <p:guideLst>
        <p:guide orient="horz"/>
        <p:guide pos="10730"/>
        <p:guide pos="79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7" d="100"/>
        <a:sy n="3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Open Sans Ligh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57C50-CCBC-2A42-B4C4-22B7CB18877D}" type="datetimeFigureOut">
              <a:rPr lang="en-US" smtClean="0">
                <a:latin typeface="Open Sans Light"/>
              </a:rPr>
              <a:t>9/21/2016</a:t>
            </a:fld>
            <a:endParaRPr lang="en-US" dirty="0">
              <a:latin typeface="Open Sans Ligh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Open Sans Ligh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73154-D89E-B24F-ACC1-E214AA320E62}" type="slidenum">
              <a:rPr lang="en-US" smtClean="0">
                <a:latin typeface="Open Sans Light"/>
              </a:rPr>
              <a:t>‹#›</a:t>
            </a:fld>
            <a:endParaRPr lang="en-US" dirty="0">
              <a:latin typeface="Open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6193213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Open Sans Light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Open Sans Light"/>
              </a:defRPr>
            </a:lvl1pPr>
          </a:lstStyle>
          <a:p>
            <a:fld id="{4777BE1B-B234-614A-B080-4D121D4DF535}" type="datetimeFigureOut">
              <a:rPr lang="en-US" smtClean="0"/>
              <a:pPr/>
              <a:t>9/21/2016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Open Sans Light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Open Sans Light"/>
              </a:defRPr>
            </a:lvl1pPr>
          </a:lstStyle>
          <a:p>
            <a:fld id="{C94E8D62-D41F-6042-BCDF-79D228EFA1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5445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6697" rtl="0" eaLnBrk="1" latinLnBrk="0" hangingPunct="1">
      <a:defRPr sz="1200" kern="1200">
        <a:solidFill>
          <a:schemeClr val="tx1"/>
        </a:solidFill>
        <a:latin typeface="Open Sans Light"/>
        <a:ea typeface="+mn-ea"/>
        <a:cs typeface="+mn-cs"/>
      </a:defRPr>
    </a:lvl1pPr>
    <a:lvl2pPr marL="456697" algn="l" defTabSz="456697" rtl="0" eaLnBrk="1" latinLnBrk="0" hangingPunct="1">
      <a:defRPr sz="1200" kern="1200">
        <a:solidFill>
          <a:schemeClr val="tx1"/>
        </a:solidFill>
        <a:latin typeface="Open Sans Light"/>
        <a:ea typeface="+mn-ea"/>
        <a:cs typeface="+mn-cs"/>
      </a:defRPr>
    </a:lvl2pPr>
    <a:lvl3pPr marL="913395" algn="l" defTabSz="456697" rtl="0" eaLnBrk="1" latinLnBrk="0" hangingPunct="1">
      <a:defRPr sz="1200" kern="1200">
        <a:solidFill>
          <a:schemeClr val="tx1"/>
        </a:solidFill>
        <a:latin typeface="Open Sans Light"/>
        <a:ea typeface="+mn-ea"/>
        <a:cs typeface="+mn-cs"/>
      </a:defRPr>
    </a:lvl3pPr>
    <a:lvl4pPr marL="1370094" algn="l" defTabSz="456697" rtl="0" eaLnBrk="1" latinLnBrk="0" hangingPunct="1">
      <a:defRPr sz="1200" kern="1200">
        <a:solidFill>
          <a:schemeClr val="tx1"/>
        </a:solidFill>
        <a:latin typeface="Open Sans Light"/>
        <a:ea typeface="+mn-ea"/>
        <a:cs typeface="+mn-cs"/>
      </a:defRPr>
    </a:lvl4pPr>
    <a:lvl5pPr marL="1826797" algn="l" defTabSz="456697" rtl="0" eaLnBrk="1" latinLnBrk="0" hangingPunct="1">
      <a:defRPr sz="1200" kern="1200">
        <a:solidFill>
          <a:schemeClr val="tx1"/>
        </a:solidFill>
        <a:latin typeface="Open Sans Light"/>
        <a:ea typeface="+mn-ea"/>
        <a:cs typeface="+mn-cs"/>
      </a:defRPr>
    </a:lvl5pPr>
    <a:lvl6pPr marL="2283492" algn="l" defTabSz="4566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191" algn="l" defTabSz="4566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6889" algn="l" defTabSz="4566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3588" algn="l" defTabSz="4566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F3422E-909E-40EC-B00E-9A0A58F5E7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1021</a:t>
            </a:r>
          </a:p>
        </p:txBody>
      </p:sp>
    </p:spTree>
    <p:extLst>
      <p:ext uri="{BB962C8B-B14F-4D97-AF65-F5344CB8AC3E}">
        <p14:creationId xmlns:p14="http://schemas.microsoft.com/office/powerpoint/2010/main" val="1593200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67141E-ACEB-4C77-92E9-8E093F3285B0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75457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592C7D-B5DF-40C6-9989-67EA5B52DBD1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23049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Non-pharmacologic cognitive training intervention</a:t>
            </a:r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91165D-6DE2-462F-92AE-2EE3C4C914F8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44289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17493B5-A89C-4EC4-BF37-3C4878B892F1}" type="slidenum">
              <a:rPr lang="en-US" smtClean="0">
                <a:solidFill>
                  <a:srgbClr val="000000"/>
                </a:solidFill>
                <a:latin typeface="Times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 smtClean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993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17493B5-A89C-4EC4-BF37-3C4878B892F1}" type="slidenum">
              <a:rPr lang="en-US" smtClean="0">
                <a:solidFill>
                  <a:srgbClr val="000000"/>
                </a:solidFill>
                <a:latin typeface="Times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 smtClean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34529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7493B5-A89C-4EC4-BF37-3C4878B892F1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Insert graphic</a:t>
            </a:r>
          </a:p>
        </p:txBody>
      </p:sp>
    </p:spTree>
    <p:extLst>
      <p:ext uri="{BB962C8B-B14F-4D97-AF65-F5344CB8AC3E}">
        <p14:creationId xmlns:p14="http://schemas.microsoft.com/office/powerpoint/2010/main" val="240607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818119"/>
            <a:ext cx="15544800" cy="182554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7772400"/>
            <a:ext cx="12801600" cy="3505200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2400">
                <a:solidFill>
                  <a:schemeClr val="tx2"/>
                </a:solidFill>
              </a:defRPr>
            </a:lvl1pPr>
            <a:lvl2pPr marL="1087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4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2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49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37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24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2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699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74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12318064" y="3706855"/>
            <a:ext cx="4411336" cy="7777029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180101" y="403206"/>
            <a:ext cx="618525" cy="676705"/>
          </a:xfrm>
        </p:spPr>
        <p:txBody>
          <a:bodyPr/>
          <a:lstStyle/>
          <a:p>
            <a:fld id="{C9468CE9-3F3D-1446-A027-4B4CDD388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87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 6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7576032" y="4239458"/>
            <a:ext cx="3135834" cy="733364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180101" y="403206"/>
            <a:ext cx="618525" cy="676705"/>
          </a:xfrm>
        </p:spPr>
        <p:txBody>
          <a:bodyPr/>
          <a:lstStyle/>
          <a:p>
            <a:fld id="{C9468CE9-3F3D-1446-A027-4B4CDD388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12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ad A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180101" y="403206"/>
            <a:ext cx="618525" cy="676705"/>
          </a:xfrm>
        </p:spPr>
        <p:txBody>
          <a:bodyPr/>
          <a:lstStyle/>
          <a:p>
            <a:fld id="{C9468CE9-3F3D-1446-A027-4B4CDD3883B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493741" y="4239458"/>
            <a:ext cx="5238285" cy="9729073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18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cbo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180101" y="403206"/>
            <a:ext cx="618525" cy="676705"/>
          </a:xfrm>
        </p:spPr>
        <p:txBody>
          <a:bodyPr/>
          <a:lstStyle/>
          <a:p>
            <a:fld id="{C9468CE9-3F3D-1446-A027-4B4CDD3883B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161873" y="3779839"/>
            <a:ext cx="5938064" cy="49879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74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k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180101" y="403206"/>
            <a:ext cx="618525" cy="676705"/>
          </a:xfrm>
        </p:spPr>
        <p:txBody>
          <a:bodyPr/>
          <a:lstStyle/>
          <a:p>
            <a:fld id="{C9468CE9-3F3D-1446-A027-4B4CDD3883B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057111" y="3749678"/>
            <a:ext cx="5938064" cy="437832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1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180101" y="403206"/>
            <a:ext cx="618525" cy="676705"/>
          </a:xfrm>
        </p:spPr>
        <p:txBody>
          <a:bodyPr/>
          <a:lstStyle/>
          <a:p>
            <a:fld id="{C9468CE9-3F3D-1446-A027-4B4CDD3883B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3318969"/>
            <a:ext cx="18288000" cy="591777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3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12490450"/>
            <a:ext cx="4267200" cy="9525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8400" y="12490450"/>
            <a:ext cx="5791200" cy="9525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C4C29-B758-4368-8345-56FD36D8F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48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PP_Title_A.jpg                                                 0033966FKarls G4                       C0DC18D5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291176" cy="13719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19251" y="8153400"/>
            <a:ext cx="1560195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19251" y="10515600"/>
            <a:ext cx="15601950" cy="1828800"/>
          </a:xfrm>
        </p:spPr>
        <p:txBody>
          <a:bodyPr/>
          <a:lstStyle>
            <a:lvl1pPr marL="0" indent="0">
              <a:buFontTx/>
              <a:buNone/>
              <a:defRPr sz="4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638300" y="7029450"/>
            <a:ext cx="3810000" cy="914400"/>
          </a:xfrm>
        </p:spPr>
        <p:txBody>
          <a:bodyPr/>
          <a:lstStyle>
            <a:lvl1pPr>
              <a:defRPr>
                <a:solidFill>
                  <a:srgbClr val="002C77"/>
                </a:solidFill>
              </a:defRPr>
            </a:lvl1pPr>
          </a:lstStyle>
          <a:p>
            <a:pPr>
              <a:defRPr/>
            </a:pPr>
            <a:fld id="{B830D465-95FA-49B7-B916-38D3F7954763}" type="datetime4">
              <a:rPr lang="en-US"/>
              <a:pPr>
                <a:defRPr/>
              </a:pPr>
              <a:t>September 21, 2016</a:t>
            </a:fld>
            <a:endParaRPr lang="en-US" dirty="0">
              <a:latin typeface="Times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8400" y="12496800"/>
            <a:ext cx="5791200" cy="914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3411200" y="12496800"/>
            <a:ext cx="3810000" cy="914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BE7B2-4AFE-4314-98C1-0BC7FB7F0ED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7604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EBE84-1027-44A3-8167-0D8AE8E027A3}" type="datetime4">
              <a:rPr lang="en-US">
                <a:solidFill>
                  <a:srgbClr val="FFFFFF"/>
                </a:solidFill>
              </a:rPr>
              <a:pPr>
                <a:defRPr/>
              </a:pPr>
              <a:t>September 21, 2016</a:t>
            </a:fld>
            <a:endParaRPr lang="en-US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2AF21-7CB7-4C1E-8368-38CFD107E32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2938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26" y="8813801"/>
            <a:ext cx="15544800" cy="2724150"/>
          </a:xfrm>
        </p:spPr>
        <p:txBody>
          <a:bodyPr/>
          <a:lstStyle>
            <a:lvl1pPr algn="l">
              <a:defRPr sz="8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626" y="5813427"/>
            <a:ext cx="15544800" cy="3000374"/>
          </a:xfrm>
        </p:spPr>
        <p:txBody>
          <a:bodyPr anchor="b"/>
          <a:lstStyle>
            <a:lvl1pPr marL="0" indent="0">
              <a:buNone/>
              <a:defRPr sz="4000"/>
            </a:lvl1pPr>
            <a:lvl2pPr marL="914400" indent="0">
              <a:buNone/>
              <a:defRPr sz="3600"/>
            </a:lvl2pPr>
            <a:lvl3pPr marL="1828800" indent="0">
              <a:buNone/>
              <a:defRPr sz="3200"/>
            </a:lvl3pPr>
            <a:lvl4pPr marL="2743200" indent="0">
              <a:buNone/>
              <a:defRPr sz="2800"/>
            </a:lvl4pPr>
            <a:lvl5pPr marL="3657600" indent="0">
              <a:buNone/>
              <a:defRPr sz="2800"/>
            </a:lvl5pPr>
            <a:lvl6pPr marL="4572000" indent="0">
              <a:buNone/>
              <a:defRPr sz="2800"/>
            </a:lvl6pPr>
            <a:lvl7pPr marL="5486400" indent="0">
              <a:buNone/>
              <a:defRPr sz="2800"/>
            </a:lvl7pPr>
            <a:lvl8pPr marL="6400800" indent="0">
              <a:buNone/>
              <a:defRPr sz="2800"/>
            </a:lvl8pPr>
            <a:lvl9pPr marL="7315200" indent="0">
              <a:buNone/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C1966-105C-4727-A322-D77104213A20}" type="datetime4">
              <a:rPr lang="en-US">
                <a:solidFill>
                  <a:srgbClr val="FFFFFF"/>
                </a:solidFill>
              </a:rPr>
              <a:pPr>
                <a:defRPr/>
              </a:pPr>
              <a:t>September 21, 2016</a:t>
            </a:fld>
            <a:endParaRPr lang="en-US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C1FF5-772A-40B8-805A-1ED4889F4B6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086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68CE9-3F3D-1446-A027-4B4CDD3883B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7335222" y="1585465"/>
            <a:ext cx="3617556" cy="4824038"/>
          </a:xfrm>
          <a:prstGeom prst="ellipse">
            <a:avLst/>
          </a:prstGeom>
        </p:spPr>
        <p:txBody>
          <a:bodyPr/>
          <a:lstStyle/>
          <a:p>
            <a:r>
              <a:rPr lang="en-US" dirty="0" smtClean="0"/>
              <a:t>Drag and Drop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568852" y="6809613"/>
            <a:ext cx="11150296" cy="1190422"/>
          </a:xfrm>
        </p:spPr>
        <p:txBody>
          <a:bodyPr>
            <a:noAutofit/>
          </a:bodyPr>
          <a:lstStyle/>
          <a:p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2743200" y="8638230"/>
            <a:ext cx="12801600" cy="2790560"/>
          </a:xfrm>
        </p:spPr>
        <p:txBody>
          <a:bodyPr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567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9250" y="3962400"/>
            <a:ext cx="7620000" cy="8229600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544050" y="3962400"/>
            <a:ext cx="7620000" cy="8229600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63B1C-D4FD-460D-BC5C-71007A05FFDC}" type="datetime4">
              <a:rPr lang="en-US">
                <a:solidFill>
                  <a:srgbClr val="FFFFFF"/>
                </a:solidFill>
              </a:rPr>
              <a:pPr>
                <a:defRPr/>
              </a:pPr>
              <a:t>September 21, 2016</a:t>
            </a:fld>
            <a:endParaRPr lang="en-US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DAB40-27A3-47D9-8294-14BBF3A47E6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3422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49276"/>
            <a:ext cx="1645920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070226"/>
            <a:ext cx="8080376" cy="12795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4349750"/>
            <a:ext cx="8080376" cy="7902576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0051" y="3070226"/>
            <a:ext cx="8083550" cy="12795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0051" y="4349750"/>
            <a:ext cx="8083550" cy="7902576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70C2A-EE22-486E-8CDF-CBF0C9203963}" type="datetime4">
              <a:rPr lang="en-US">
                <a:solidFill>
                  <a:srgbClr val="FFFFFF"/>
                </a:solidFill>
              </a:rPr>
              <a:pPr>
                <a:defRPr/>
              </a:pPr>
              <a:t>September 21, 2016</a:t>
            </a:fld>
            <a:endParaRPr lang="en-US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26460-A56F-4837-ABAE-4DB5E1D7371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7160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053C8-C3CB-4A6A-8EE9-89E6A86999D1}" type="datetime4">
              <a:rPr lang="en-US">
                <a:solidFill>
                  <a:srgbClr val="FFFFFF"/>
                </a:solidFill>
              </a:rPr>
              <a:pPr>
                <a:defRPr/>
              </a:pPr>
              <a:t>September 21, 2016</a:t>
            </a:fld>
            <a:endParaRPr lang="en-US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E63B2-7756-4354-9210-AE1D10290EA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6724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DD870-966C-4F6E-88D4-B9B81BA22873}" type="datetime4">
              <a:rPr lang="en-US">
                <a:solidFill>
                  <a:srgbClr val="FFFFFF"/>
                </a:solidFill>
              </a:rPr>
              <a:pPr>
                <a:defRPr/>
              </a:pPr>
              <a:t>September 21, 2016</a:t>
            </a:fld>
            <a:endParaRPr lang="en-US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3D70D-9F21-4AD6-BB72-98AC12D6EB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5618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46100"/>
            <a:ext cx="6016626" cy="2324100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0100" y="546101"/>
            <a:ext cx="10223500" cy="11706226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1" y="2870201"/>
            <a:ext cx="6016626" cy="9382126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3672A-3917-4700-976C-A8491EB2FBF4}" type="datetime4">
              <a:rPr lang="en-US">
                <a:solidFill>
                  <a:srgbClr val="FFFFFF"/>
                </a:solidFill>
              </a:rPr>
              <a:pPr>
                <a:defRPr/>
              </a:pPr>
              <a:t>September 21, 2016</a:t>
            </a:fld>
            <a:endParaRPr lang="en-US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825B9-48F2-4B37-A98F-D489AC5BE82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417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6" y="9601200"/>
            <a:ext cx="10972800" cy="1133476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4576" y="1225550"/>
            <a:ext cx="10972800" cy="8229600"/>
          </a:xfr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576" y="10734676"/>
            <a:ext cx="10972800" cy="1609724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33784-7741-4226-BC7B-4A088AB4557C}" type="datetime4">
              <a:rPr lang="en-US">
                <a:solidFill>
                  <a:srgbClr val="FFFFFF"/>
                </a:solidFill>
              </a:rPr>
              <a:pPr>
                <a:defRPr/>
              </a:pPr>
              <a:t>September 21, 2016</a:t>
            </a:fld>
            <a:endParaRPr lang="en-US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ECB22-AA7C-4EA8-8407-D4BD5557644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331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49F45-8CFE-4C39-86A5-F4D45DF76F70}" type="datetime4">
              <a:rPr lang="en-US">
                <a:solidFill>
                  <a:srgbClr val="FFFFFF"/>
                </a:solidFill>
              </a:rPr>
              <a:pPr>
                <a:defRPr/>
              </a:pPr>
              <a:t>September 21, 2016</a:t>
            </a:fld>
            <a:endParaRPr lang="en-US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69C59-0235-4486-BBA0-1228858B9BB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6560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77850" y="781051"/>
            <a:ext cx="3886200" cy="11410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19250" y="781051"/>
            <a:ext cx="11353800" cy="11410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A1684-99A0-4BFF-979B-072D45BBC439}" type="datetime4">
              <a:rPr lang="en-US">
                <a:solidFill>
                  <a:srgbClr val="FFFFFF"/>
                </a:solidFill>
              </a:rPr>
              <a:pPr>
                <a:defRPr/>
              </a:pPr>
              <a:t>September 21, 2016</a:t>
            </a:fld>
            <a:endParaRPr lang="en-US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909A7-DB57-4ECE-A5F8-74FD98028C4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3216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609600" y="1219200"/>
            <a:ext cx="17041200" cy="152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623400" y="3073266"/>
            <a:ext cx="17041200" cy="9110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6944914" y="12435242"/>
            <a:ext cx="1097400" cy="1049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>
                <a:solidFill>
                  <a:srgbClr val="FFFFFF"/>
                </a:solidFill>
              </a:rPr>
              <a:pPr/>
              <a:t>‹#›</a:t>
            </a:fld>
            <a:endParaRPr lang="en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4197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PP_Title_A.jpg                                                 0033966FKarls G4                       C0DC18D5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291176" cy="13719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19251" y="8153400"/>
            <a:ext cx="1560195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19251" y="10515600"/>
            <a:ext cx="15601950" cy="1828800"/>
          </a:xfrm>
        </p:spPr>
        <p:txBody>
          <a:bodyPr/>
          <a:lstStyle>
            <a:lvl1pPr marL="0" indent="0">
              <a:buFontTx/>
              <a:buNone/>
              <a:defRPr sz="4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638300" y="7029450"/>
            <a:ext cx="3810000" cy="914400"/>
          </a:xfrm>
        </p:spPr>
        <p:txBody>
          <a:bodyPr/>
          <a:lstStyle>
            <a:lvl1pPr>
              <a:defRPr>
                <a:solidFill>
                  <a:srgbClr val="002C77"/>
                </a:solidFill>
              </a:defRPr>
            </a:lvl1pPr>
          </a:lstStyle>
          <a:p>
            <a:pPr>
              <a:defRPr/>
            </a:pPr>
            <a:fld id="{B830D465-95FA-49B7-B916-38D3F7954763}" type="datetime4">
              <a:rPr lang="en-US"/>
              <a:pPr>
                <a:defRPr/>
              </a:pPr>
              <a:t>September 21, 2016</a:t>
            </a:fld>
            <a:endParaRPr lang="en-US" dirty="0">
              <a:latin typeface="Times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8400" y="12496800"/>
            <a:ext cx="5791200" cy="914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3411200" y="12496800"/>
            <a:ext cx="3810000" cy="914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BE7B2-4AFE-4314-98C1-0BC7FB7F0ED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58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8288000" cy="13716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Drag / Drop / Send to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36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EBE84-1027-44A3-8167-0D8AE8E027A3}" type="datetime4">
              <a:rPr lang="en-US">
                <a:solidFill>
                  <a:srgbClr val="FFFFFF"/>
                </a:solidFill>
              </a:rPr>
              <a:pPr>
                <a:defRPr/>
              </a:pPr>
              <a:t>September 21, 2016</a:t>
            </a:fld>
            <a:endParaRPr lang="en-US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2AF21-7CB7-4C1E-8368-38CFD107E32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78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26" y="8813801"/>
            <a:ext cx="15544800" cy="2724150"/>
          </a:xfrm>
        </p:spPr>
        <p:txBody>
          <a:bodyPr/>
          <a:lstStyle>
            <a:lvl1pPr algn="l">
              <a:defRPr sz="8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626" y="5813427"/>
            <a:ext cx="15544800" cy="3000374"/>
          </a:xfrm>
        </p:spPr>
        <p:txBody>
          <a:bodyPr anchor="b"/>
          <a:lstStyle>
            <a:lvl1pPr marL="0" indent="0">
              <a:buNone/>
              <a:defRPr sz="4000"/>
            </a:lvl1pPr>
            <a:lvl2pPr marL="914400" indent="0">
              <a:buNone/>
              <a:defRPr sz="3600"/>
            </a:lvl2pPr>
            <a:lvl3pPr marL="1828800" indent="0">
              <a:buNone/>
              <a:defRPr sz="3200"/>
            </a:lvl3pPr>
            <a:lvl4pPr marL="2743200" indent="0">
              <a:buNone/>
              <a:defRPr sz="2800"/>
            </a:lvl4pPr>
            <a:lvl5pPr marL="3657600" indent="0">
              <a:buNone/>
              <a:defRPr sz="2800"/>
            </a:lvl5pPr>
            <a:lvl6pPr marL="4572000" indent="0">
              <a:buNone/>
              <a:defRPr sz="2800"/>
            </a:lvl6pPr>
            <a:lvl7pPr marL="5486400" indent="0">
              <a:buNone/>
              <a:defRPr sz="2800"/>
            </a:lvl7pPr>
            <a:lvl8pPr marL="6400800" indent="0">
              <a:buNone/>
              <a:defRPr sz="2800"/>
            </a:lvl8pPr>
            <a:lvl9pPr marL="7315200" indent="0">
              <a:buNone/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C1966-105C-4727-A322-D77104213A20}" type="datetime4">
              <a:rPr lang="en-US">
                <a:solidFill>
                  <a:srgbClr val="FFFFFF"/>
                </a:solidFill>
              </a:rPr>
              <a:pPr>
                <a:defRPr/>
              </a:pPr>
              <a:t>September 21, 2016</a:t>
            </a:fld>
            <a:endParaRPr lang="en-US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C1FF5-772A-40B8-805A-1ED4889F4B6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4802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9250" y="3962400"/>
            <a:ext cx="7620000" cy="8229600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544050" y="3962400"/>
            <a:ext cx="7620000" cy="8229600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63B1C-D4FD-460D-BC5C-71007A05FFDC}" type="datetime4">
              <a:rPr lang="en-US">
                <a:solidFill>
                  <a:srgbClr val="FFFFFF"/>
                </a:solidFill>
              </a:rPr>
              <a:pPr>
                <a:defRPr/>
              </a:pPr>
              <a:t>September 21, 2016</a:t>
            </a:fld>
            <a:endParaRPr lang="en-US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DAB40-27A3-47D9-8294-14BBF3A47E6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9243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49276"/>
            <a:ext cx="1645920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070226"/>
            <a:ext cx="8080376" cy="12795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4349750"/>
            <a:ext cx="8080376" cy="7902576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0051" y="3070226"/>
            <a:ext cx="8083550" cy="12795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0051" y="4349750"/>
            <a:ext cx="8083550" cy="7902576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70C2A-EE22-486E-8CDF-CBF0C9203963}" type="datetime4">
              <a:rPr lang="en-US">
                <a:solidFill>
                  <a:srgbClr val="FFFFFF"/>
                </a:solidFill>
              </a:rPr>
              <a:pPr>
                <a:defRPr/>
              </a:pPr>
              <a:t>September 21, 2016</a:t>
            </a:fld>
            <a:endParaRPr lang="en-US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26460-A56F-4837-ABAE-4DB5E1D7371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7777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053C8-C3CB-4A6A-8EE9-89E6A86999D1}" type="datetime4">
              <a:rPr lang="en-US">
                <a:solidFill>
                  <a:srgbClr val="FFFFFF"/>
                </a:solidFill>
              </a:rPr>
              <a:pPr>
                <a:defRPr/>
              </a:pPr>
              <a:t>September 21, 2016</a:t>
            </a:fld>
            <a:endParaRPr lang="en-US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E63B2-7756-4354-9210-AE1D10290EA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61499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DD870-966C-4F6E-88D4-B9B81BA22873}" type="datetime4">
              <a:rPr lang="en-US">
                <a:solidFill>
                  <a:srgbClr val="FFFFFF"/>
                </a:solidFill>
              </a:rPr>
              <a:pPr>
                <a:defRPr/>
              </a:pPr>
              <a:t>September 21, 2016</a:t>
            </a:fld>
            <a:endParaRPr lang="en-US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3D70D-9F21-4AD6-BB72-98AC12D6EB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56675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46100"/>
            <a:ext cx="6016626" cy="2324100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0100" y="546101"/>
            <a:ext cx="10223500" cy="11706226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1" y="2870201"/>
            <a:ext cx="6016626" cy="9382126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3672A-3917-4700-976C-A8491EB2FBF4}" type="datetime4">
              <a:rPr lang="en-US">
                <a:solidFill>
                  <a:srgbClr val="FFFFFF"/>
                </a:solidFill>
              </a:rPr>
              <a:pPr>
                <a:defRPr/>
              </a:pPr>
              <a:t>September 21, 2016</a:t>
            </a:fld>
            <a:endParaRPr lang="en-US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825B9-48F2-4B37-A98F-D489AC5BE82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26340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6" y="9601200"/>
            <a:ext cx="10972800" cy="1133476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4576" y="1225550"/>
            <a:ext cx="10972800" cy="8229600"/>
          </a:xfr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576" y="10734676"/>
            <a:ext cx="10972800" cy="1609724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33784-7741-4226-BC7B-4A088AB4557C}" type="datetime4">
              <a:rPr lang="en-US">
                <a:solidFill>
                  <a:srgbClr val="FFFFFF"/>
                </a:solidFill>
              </a:rPr>
              <a:pPr>
                <a:defRPr/>
              </a:pPr>
              <a:t>September 21, 2016</a:t>
            </a:fld>
            <a:endParaRPr lang="en-US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ECB22-AA7C-4EA8-8407-D4BD5557644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91032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49F45-8CFE-4C39-86A5-F4D45DF76F70}" type="datetime4">
              <a:rPr lang="en-US">
                <a:solidFill>
                  <a:srgbClr val="FFFFFF"/>
                </a:solidFill>
              </a:rPr>
              <a:pPr>
                <a:defRPr/>
              </a:pPr>
              <a:t>September 21, 2016</a:t>
            </a:fld>
            <a:endParaRPr lang="en-US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69C59-0235-4486-BBA0-1228858B9BB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9410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77850" y="781051"/>
            <a:ext cx="3886200" cy="11410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19250" y="781051"/>
            <a:ext cx="11353800" cy="11410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A1684-99A0-4BFF-979B-072D45BBC439}" type="datetime4">
              <a:rPr lang="en-US">
                <a:solidFill>
                  <a:srgbClr val="FFFFFF"/>
                </a:solidFill>
              </a:rPr>
              <a:pPr>
                <a:defRPr/>
              </a:pPr>
              <a:t>September 21, 2016</a:t>
            </a:fld>
            <a:endParaRPr lang="en-US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909A7-DB57-4ECE-A5F8-74FD98028C4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490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68CE9-3F3D-1446-A027-4B4CDD3883B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11699938" cy="13716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Drag / Drop / Send to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595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68CE9-3F3D-1446-A027-4B4CDD3883B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2467918" y="4126612"/>
            <a:ext cx="2986890" cy="3983037"/>
          </a:xfr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5931016" y="4126612"/>
            <a:ext cx="2986890" cy="3983037"/>
          </a:xfr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9437749" y="4126612"/>
            <a:ext cx="2986890" cy="3983037"/>
          </a:xfr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12944141" y="4126612"/>
            <a:ext cx="2986890" cy="3983037"/>
          </a:xfr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371600" y="567771"/>
            <a:ext cx="15544800" cy="1133518"/>
          </a:xfrm>
        </p:spPr>
        <p:txBody>
          <a:bodyPr>
            <a:noAutofit/>
          </a:bodyPr>
          <a:lstStyle/>
          <a:p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1399033" y="1478874"/>
            <a:ext cx="15489937" cy="839116"/>
          </a:xfrm>
          <a:prstGeom prst="rect">
            <a:avLst/>
          </a:prstGeom>
        </p:spPr>
        <p:txBody>
          <a:bodyPr vert="horz" lIns="217490" tIns="108745" rIns="217490" bIns="108745" rtlCol="0">
            <a:norm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100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399033" y="1478874"/>
            <a:ext cx="15489937" cy="839116"/>
          </a:xfrm>
          <a:prstGeom prst="rect">
            <a:avLst/>
          </a:prstGeom>
        </p:spPr>
        <p:txBody>
          <a:bodyPr vert="horz" lIns="217490" tIns="108745" rIns="217490" bIns="108745" rtlCol="0">
            <a:norm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100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12410058"/>
            <a:ext cx="18288000" cy="1305942"/>
          </a:xfrm>
          <a:prstGeom prst="rect">
            <a:avLst/>
          </a:prstGeom>
          <a:solidFill>
            <a:srgbClr val="212F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300" dirty="0">
              <a:latin typeface="Open Sans Light"/>
            </a:endParaRPr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1389507" y="1433050"/>
            <a:ext cx="15489937" cy="1075881"/>
          </a:xfrm>
        </p:spPr>
        <p:txBody>
          <a:bodyPr>
            <a:noAutofit/>
          </a:bodyPr>
          <a:lstStyle>
            <a:lvl1pPr>
              <a:defRPr sz="31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365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9069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S w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68CE9-3F3D-1446-A027-4B4CDD3883B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371600" y="567771"/>
            <a:ext cx="15544800" cy="1133518"/>
          </a:xfrm>
        </p:spPr>
        <p:txBody>
          <a:bodyPr>
            <a:noAutofit/>
          </a:bodyPr>
          <a:lstStyle/>
          <a:p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1399033" y="1478874"/>
            <a:ext cx="15489937" cy="839116"/>
          </a:xfrm>
          <a:prstGeom prst="rect">
            <a:avLst/>
          </a:prstGeom>
        </p:spPr>
        <p:txBody>
          <a:bodyPr vert="horz" lIns="217490" tIns="108745" rIns="217490" bIns="108745" rtlCol="0">
            <a:norm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100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399033" y="1478874"/>
            <a:ext cx="15489937" cy="839116"/>
          </a:xfrm>
          <a:prstGeom prst="rect">
            <a:avLst/>
          </a:prstGeom>
        </p:spPr>
        <p:txBody>
          <a:bodyPr vert="horz" lIns="217490" tIns="108745" rIns="217490" bIns="108745" rtlCol="0">
            <a:norm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100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1389507" y="1433050"/>
            <a:ext cx="15489937" cy="1075881"/>
          </a:xfrm>
        </p:spPr>
        <p:txBody>
          <a:bodyPr>
            <a:noAutofit/>
          </a:bodyPr>
          <a:lstStyle>
            <a:lvl1pPr>
              <a:defRPr sz="31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277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S No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68CE9-3F3D-1446-A027-4B4CDD3883B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371600" y="567771"/>
            <a:ext cx="15544800" cy="1133518"/>
          </a:xfrm>
        </p:spPr>
        <p:txBody>
          <a:bodyPr>
            <a:noAutofit/>
          </a:bodyPr>
          <a:lstStyle/>
          <a:p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1399033" y="1478874"/>
            <a:ext cx="15489937" cy="839116"/>
          </a:xfrm>
          <a:prstGeom prst="rect">
            <a:avLst/>
          </a:prstGeom>
        </p:spPr>
        <p:txBody>
          <a:bodyPr vert="horz" lIns="217490" tIns="108745" rIns="217490" bIns="108745" rtlCol="0">
            <a:norm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100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399033" y="1478874"/>
            <a:ext cx="15489937" cy="839116"/>
          </a:xfrm>
          <a:prstGeom prst="rect">
            <a:avLst/>
          </a:prstGeom>
        </p:spPr>
        <p:txBody>
          <a:bodyPr vert="horz" lIns="217490" tIns="108745" rIns="217490" bIns="108745" rtlCol="0">
            <a:norm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100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12410058"/>
            <a:ext cx="18288000" cy="1305942"/>
          </a:xfrm>
          <a:prstGeom prst="rect">
            <a:avLst/>
          </a:prstGeom>
          <a:solidFill>
            <a:srgbClr val="212F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300" dirty="0">
              <a:latin typeface="Open Sans Light"/>
            </a:endParaRPr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1389507" y="1433050"/>
            <a:ext cx="15489937" cy="1075881"/>
          </a:xfrm>
        </p:spPr>
        <p:txBody>
          <a:bodyPr>
            <a:noAutofit/>
          </a:bodyPr>
          <a:lstStyle>
            <a:lvl1pPr>
              <a:defRPr sz="31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223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hon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 txBox="1">
            <a:spLocks/>
          </p:cNvSpPr>
          <p:nvPr userDrawn="1"/>
        </p:nvSpPr>
        <p:spPr>
          <a:xfrm>
            <a:off x="1399033" y="1478874"/>
            <a:ext cx="15489937" cy="839116"/>
          </a:xfrm>
          <a:prstGeom prst="rect">
            <a:avLst/>
          </a:prstGeom>
        </p:spPr>
        <p:txBody>
          <a:bodyPr vert="horz" lIns="217490" tIns="108745" rIns="217490" bIns="108745" rtlCol="0">
            <a:norm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100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399033" y="1478874"/>
            <a:ext cx="15489937" cy="839116"/>
          </a:xfrm>
          <a:prstGeom prst="rect">
            <a:avLst/>
          </a:prstGeom>
        </p:spPr>
        <p:txBody>
          <a:bodyPr vert="horz" lIns="217490" tIns="108745" rIns="217490" bIns="108745" rtlCol="0">
            <a:norm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100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12410058"/>
            <a:ext cx="18288000" cy="1305942"/>
          </a:xfrm>
          <a:prstGeom prst="rect">
            <a:avLst/>
          </a:prstGeom>
          <a:solidFill>
            <a:srgbClr val="212F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300" dirty="0">
              <a:latin typeface="Open Sans Light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1398802" y="2641600"/>
            <a:ext cx="3667838" cy="865879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8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49278"/>
            <a:ext cx="16459200" cy="2286000"/>
          </a:xfrm>
          <a:prstGeom prst="rect">
            <a:avLst/>
          </a:prstGeom>
        </p:spPr>
        <p:txBody>
          <a:bodyPr vert="horz" lIns="217490" tIns="108745" rIns="217490" bIns="108745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200413"/>
            <a:ext cx="16459200" cy="9051926"/>
          </a:xfrm>
          <a:prstGeom prst="rect">
            <a:avLst/>
          </a:prstGeom>
        </p:spPr>
        <p:txBody>
          <a:bodyPr vert="horz" lIns="217490" tIns="108745" rIns="217490" bIns="108745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180101" y="403206"/>
            <a:ext cx="618525" cy="676705"/>
          </a:xfrm>
          <a:prstGeom prst="rect">
            <a:avLst/>
          </a:prstGeom>
          <a:solidFill>
            <a:schemeClr val="bg2"/>
          </a:solidFill>
        </p:spPr>
        <p:txBody>
          <a:bodyPr vert="horz" lIns="0" tIns="182680" rIns="0" bIns="182680" rtlCol="0" anchor="ctr">
            <a:spAutoFit/>
          </a:bodyPr>
          <a:lstStyle>
            <a:lvl1pPr algn="ctr">
              <a:defRPr sz="2000">
                <a:ln>
                  <a:noFill/>
                </a:ln>
                <a:solidFill>
                  <a:schemeClr val="bg1"/>
                </a:solidFill>
                <a:latin typeface="Open Sans"/>
                <a:cs typeface="Open Sans"/>
              </a:defRPr>
            </a:lvl1pPr>
          </a:lstStyle>
          <a:p>
            <a:fld id="{C9468CE9-3F3D-1446-A027-4B4CDD3883B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-21645" y="13604787"/>
            <a:ext cx="18401602" cy="181430"/>
            <a:chOff x="606161" y="2106824"/>
            <a:chExt cx="6205940" cy="1241188"/>
          </a:xfrm>
        </p:grpSpPr>
        <p:sp>
          <p:nvSpPr>
            <p:cNvPr id="7" name="Rectangle 6"/>
            <p:cNvSpPr/>
            <p:nvPr userDrawn="1"/>
          </p:nvSpPr>
          <p:spPr>
            <a:xfrm>
              <a:off x="606161" y="2106824"/>
              <a:ext cx="1241188" cy="12411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300" dirty="0">
                <a:latin typeface="Open Sans Light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847349" y="2106824"/>
              <a:ext cx="1241188" cy="12411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300" dirty="0">
                <a:latin typeface="Open Sans Light"/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3088537" y="2106824"/>
              <a:ext cx="1241188" cy="124118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300" dirty="0">
                <a:latin typeface="Open Sans Light"/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4329725" y="2106824"/>
              <a:ext cx="1241188" cy="12411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300" dirty="0">
                <a:latin typeface="Open Sans Light"/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5570913" y="2106824"/>
              <a:ext cx="1241188" cy="124118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4300" dirty="0">
                <a:latin typeface="Open Sans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515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3" r:id="rId4"/>
    <p:sldLayoutId id="2147483664" r:id="rId5"/>
    <p:sldLayoutId id="2147483665" r:id="rId6"/>
    <p:sldLayoutId id="2147483675" r:id="rId7"/>
    <p:sldLayoutId id="2147483666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1087444" rtl="0" eaLnBrk="1" latinLnBrk="0" hangingPunct="1">
        <a:spcBef>
          <a:spcPct val="0"/>
        </a:spcBef>
        <a:buNone/>
        <a:defRPr sz="6000" kern="1200">
          <a:solidFill>
            <a:schemeClr val="bg2"/>
          </a:solidFill>
          <a:latin typeface="Open Sans"/>
          <a:ea typeface="+mj-ea"/>
          <a:cs typeface="Open Sans"/>
        </a:defRPr>
      </a:lvl1pPr>
    </p:titleStyle>
    <p:bodyStyle>
      <a:lvl1pPr marL="0" indent="0" algn="ctr" defTabSz="1087444" rtl="0" eaLnBrk="1" latinLnBrk="0" hangingPunct="1">
        <a:lnSpc>
          <a:spcPct val="130000"/>
        </a:lnSpc>
        <a:spcBef>
          <a:spcPct val="20000"/>
        </a:spcBef>
        <a:buFont typeface="Arial"/>
        <a:buNone/>
        <a:defRPr sz="2400" kern="1200">
          <a:solidFill>
            <a:schemeClr val="tx2"/>
          </a:solidFill>
          <a:latin typeface="Open Sans Light"/>
          <a:ea typeface="+mn-ea"/>
          <a:cs typeface="Open Sans Light"/>
        </a:defRPr>
      </a:lvl1pPr>
      <a:lvl2pPr marL="1087444" indent="0" algn="ctr" defTabSz="1087444" rtl="0" eaLnBrk="1" latinLnBrk="0" hangingPunct="1">
        <a:lnSpc>
          <a:spcPct val="130000"/>
        </a:lnSpc>
        <a:spcBef>
          <a:spcPct val="20000"/>
        </a:spcBef>
        <a:buFont typeface="Arial"/>
        <a:buNone/>
        <a:defRPr sz="3100" kern="1200">
          <a:solidFill>
            <a:schemeClr val="tx2"/>
          </a:solidFill>
          <a:latin typeface="Open Sans"/>
          <a:ea typeface="+mn-ea"/>
          <a:cs typeface="Open Sans"/>
        </a:defRPr>
      </a:lvl2pPr>
      <a:lvl3pPr marL="2174887" indent="0" algn="ctr" defTabSz="1087444" rtl="0" eaLnBrk="1" latinLnBrk="0" hangingPunct="1">
        <a:lnSpc>
          <a:spcPct val="130000"/>
        </a:lnSpc>
        <a:spcBef>
          <a:spcPct val="20000"/>
        </a:spcBef>
        <a:buFont typeface="Arial"/>
        <a:buNone/>
        <a:defRPr sz="3100" kern="1200">
          <a:solidFill>
            <a:schemeClr val="tx2"/>
          </a:solidFill>
          <a:latin typeface="Open Sans"/>
          <a:ea typeface="+mn-ea"/>
          <a:cs typeface="Open Sans"/>
        </a:defRPr>
      </a:lvl3pPr>
      <a:lvl4pPr marL="3262338" indent="0" algn="ctr" defTabSz="1087444" rtl="0" eaLnBrk="1" latinLnBrk="0" hangingPunct="1">
        <a:lnSpc>
          <a:spcPct val="130000"/>
        </a:lnSpc>
        <a:spcBef>
          <a:spcPct val="20000"/>
        </a:spcBef>
        <a:buFont typeface="Arial"/>
        <a:buNone/>
        <a:defRPr sz="3100" kern="1200">
          <a:solidFill>
            <a:schemeClr val="tx2"/>
          </a:solidFill>
          <a:latin typeface="Open Sans"/>
          <a:ea typeface="+mn-ea"/>
          <a:cs typeface="Open Sans"/>
        </a:defRPr>
      </a:lvl4pPr>
      <a:lvl5pPr marL="4349779" indent="0" algn="ctr" defTabSz="1087444" rtl="0" eaLnBrk="1" latinLnBrk="0" hangingPunct="1">
        <a:lnSpc>
          <a:spcPct val="130000"/>
        </a:lnSpc>
        <a:spcBef>
          <a:spcPct val="20000"/>
        </a:spcBef>
        <a:buFont typeface="Arial"/>
        <a:buNone/>
        <a:defRPr sz="3100" kern="1200">
          <a:solidFill>
            <a:schemeClr val="tx2"/>
          </a:solidFill>
          <a:latin typeface="Open Sans"/>
          <a:ea typeface="+mn-ea"/>
          <a:cs typeface="Open Sans"/>
        </a:defRPr>
      </a:lvl5pPr>
      <a:lvl6pPr marL="5980947" indent="-543724" algn="l" defTabSz="1087444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68393" indent="-543724" algn="l" defTabSz="1087444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55841" indent="-543724" algn="l" defTabSz="1087444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43285" indent="-543724" algn="l" defTabSz="1087444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744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7444" algn="l" defTabSz="108744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4887" algn="l" defTabSz="108744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2338" algn="l" defTabSz="108744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49779" algn="l" defTabSz="108744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37225" algn="l" defTabSz="108744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24671" algn="l" defTabSz="108744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2115" algn="l" defTabSz="108744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699558" algn="l" defTabSz="1087444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PP_Second_A.jpg                                                0033966FKarls G4                       C0DC18D5: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8291176" cy="13719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1619250" y="781050"/>
            <a:ext cx="15544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white">
          <a:xfrm>
            <a:off x="1619250" y="3962400"/>
            <a:ext cx="15544800" cy="822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1619250" y="12649200"/>
            <a:ext cx="381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35B38DC6-EC9B-44EC-81ED-0A1B8CBD44CF}" type="datetime4">
              <a:rPr lang="en-US">
                <a:solidFill>
                  <a:srgbClr val="FFFFFF"/>
                </a:solidFill>
              </a:rPr>
              <a:pPr>
                <a:defRPr/>
              </a:pPr>
              <a:t>September 21, 2016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6248400" y="12649200"/>
            <a:ext cx="5791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13335000" y="12649200"/>
            <a:ext cx="381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507C2035-C854-4756-B483-149D02A2301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5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Arial" charset="0"/>
        </a:defRPr>
      </a:lvl5pPr>
      <a:lvl6pPr marL="914400"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Arial" charset="0"/>
        </a:defRPr>
      </a:lvl6pPr>
      <a:lvl7pPr marL="1828800"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Arial" charset="0"/>
        </a:defRPr>
      </a:lvl7pPr>
      <a:lvl8pPr marL="2743200"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Arial" charset="0"/>
        </a:defRPr>
      </a:lvl8pPr>
      <a:lvl9pPr marL="3657600"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Arial" charset="0"/>
        </a:defRPr>
      </a:lvl9pPr>
    </p:titleStyle>
    <p:bodyStyle>
      <a:lvl1pPr marL="685800" indent="-685800" algn="l" rtl="0" eaLnBrk="0" fontAlgn="base" hangingPunct="0">
        <a:spcBef>
          <a:spcPct val="20000"/>
        </a:spcBef>
        <a:spcAft>
          <a:spcPct val="0"/>
        </a:spcAft>
        <a:buChar char="•"/>
        <a:defRPr sz="6400">
          <a:solidFill>
            <a:schemeClr val="bg1"/>
          </a:solidFill>
          <a:latin typeface="+mn-lt"/>
          <a:ea typeface="+mn-ea"/>
          <a:cs typeface="+mn-cs"/>
        </a:defRPr>
      </a:lvl1pPr>
      <a:lvl2pPr marL="1485900" indent="-571500" algn="l" rtl="0" eaLnBrk="0" fontAlgn="base" hangingPunct="0">
        <a:spcBef>
          <a:spcPct val="20000"/>
        </a:spcBef>
        <a:spcAft>
          <a:spcPct val="0"/>
        </a:spcAft>
        <a:buChar char="–"/>
        <a:defRPr sz="5600">
          <a:solidFill>
            <a:schemeClr val="bg1"/>
          </a:solidFill>
          <a:latin typeface="+mn-lt"/>
        </a:defRPr>
      </a:lvl2pPr>
      <a:lvl3pPr marL="2286000" indent="-457200" algn="l" rtl="0" eaLnBrk="0" fontAlgn="base" hangingPunct="0">
        <a:spcBef>
          <a:spcPct val="20000"/>
        </a:spcBef>
        <a:spcAft>
          <a:spcPct val="0"/>
        </a:spcAft>
        <a:buChar char="•"/>
        <a:defRPr sz="4800">
          <a:solidFill>
            <a:schemeClr val="bg1"/>
          </a:solidFill>
          <a:latin typeface="+mn-lt"/>
        </a:defRPr>
      </a:lvl3pPr>
      <a:lvl4pPr marL="3200400" indent="-457200" algn="l" rtl="0" eaLnBrk="0" fontAlgn="base" hangingPunct="0">
        <a:spcBef>
          <a:spcPct val="20000"/>
        </a:spcBef>
        <a:spcAft>
          <a:spcPct val="0"/>
        </a:spcAft>
        <a:buChar char="–"/>
        <a:defRPr sz="4000">
          <a:solidFill>
            <a:schemeClr val="bg1"/>
          </a:solidFill>
          <a:latin typeface="+mn-lt"/>
        </a:defRPr>
      </a:lvl4pPr>
      <a:lvl5pPr marL="4114800" indent="-457200" algn="l" rtl="0" eaLnBrk="0" fontAlgn="base" hangingPunct="0">
        <a:spcBef>
          <a:spcPct val="20000"/>
        </a:spcBef>
        <a:spcAft>
          <a:spcPct val="0"/>
        </a:spcAft>
        <a:buChar char="»"/>
        <a:defRPr sz="4000">
          <a:solidFill>
            <a:schemeClr val="bg1"/>
          </a:solidFill>
          <a:latin typeface="+mn-lt"/>
        </a:defRPr>
      </a:lvl5pPr>
      <a:lvl6pPr marL="5029200" indent="-457200" algn="l" rtl="0" fontAlgn="base">
        <a:spcBef>
          <a:spcPct val="20000"/>
        </a:spcBef>
        <a:spcAft>
          <a:spcPct val="0"/>
        </a:spcAft>
        <a:buChar char="»"/>
        <a:defRPr sz="4000">
          <a:solidFill>
            <a:schemeClr val="bg1"/>
          </a:solidFill>
          <a:latin typeface="+mn-lt"/>
        </a:defRPr>
      </a:lvl6pPr>
      <a:lvl7pPr marL="5943600" indent="-457200" algn="l" rtl="0" fontAlgn="base">
        <a:spcBef>
          <a:spcPct val="20000"/>
        </a:spcBef>
        <a:spcAft>
          <a:spcPct val="0"/>
        </a:spcAft>
        <a:buChar char="»"/>
        <a:defRPr sz="4000">
          <a:solidFill>
            <a:schemeClr val="bg1"/>
          </a:solidFill>
          <a:latin typeface="+mn-lt"/>
        </a:defRPr>
      </a:lvl7pPr>
      <a:lvl8pPr marL="6858000" indent="-457200" algn="l" rtl="0" fontAlgn="base">
        <a:spcBef>
          <a:spcPct val="20000"/>
        </a:spcBef>
        <a:spcAft>
          <a:spcPct val="0"/>
        </a:spcAft>
        <a:buChar char="»"/>
        <a:defRPr sz="4000">
          <a:solidFill>
            <a:schemeClr val="bg1"/>
          </a:solidFill>
          <a:latin typeface="+mn-lt"/>
        </a:defRPr>
      </a:lvl8pPr>
      <a:lvl9pPr marL="7772400" indent="-457200" algn="l" rtl="0" fontAlgn="base">
        <a:spcBef>
          <a:spcPct val="20000"/>
        </a:spcBef>
        <a:spcAft>
          <a:spcPct val="0"/>
        </a:spcAft>
        <a:buChar char="»"/>
        <a:defRPr sz="4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PP_Second_A.jpg                                                0033966FKarls G4                       C0DC18D5: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8291176" cy="13719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1619250" y="781050"/>
            <a:ext cx="15544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white">
          <a:xfrm>
            <a:off x="1619250" y="3962400"/>
            <a:ext cx="15544800" cy="822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1619250" y="12649200"/>
            <a:ext cx="381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defTabSz="1828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5B38DC6-EC9B-44EC-81ED-0A1B8CBD44CF}" type="datetime4">
              <a:rPr lang="en-US" smtClean="0">
                <a:solidFill>
                  <a:srgbClr val="FFFFFF"/>
                </a:solidFill>
              </a:rPr>
              <a:pPr defTabSz="18288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September 21, 2016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6248400" y="12649200"/>
            <a:ext cx="5791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defTabSz="1828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13335000" y="12649200"/>
            <a:ext cx="381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defTabSz="1828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07C2035-C854-4756-B483-149D02A23010}" type="slidenum">
              <a:rPr lang="en-US" smtClean="0">
                <a:solidFill>
                  <a:srgbClr val="FFFFFF"/>
                </a:solidFill>
              </a:rPr>
              <a:pPr defTabSz="18288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44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Arial" charset="0"/>
        </a:defRPr>
      </a:lvl5pPr>
      <a:lvl6pPr marL="914400"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Arial" charset="0"/>
        </a:defRPr>
      </a:lvl6pPr>
      <a:lvl7pPr marL="1828800"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Arial" charset="0"/>
        </a:defRPr>
      </a:lvl7pPr>
      <a:lvl8pPr marL="2743200"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Arial" charset="0"/>
        </a:defRPr>
      </a:lvl8pPr>
      <a:lvl9pPr marL="3657600"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Arial" charset="0"/>
        </a:defRPr>
      </a:lvl9pPr>
    </p:titleStyle>
    <p:bodyStyle>
      <a:lvl1pPr marL="685800" indent="-685800" algn="l" rtl="0" eaLnBrk="0" fontAlgn="base" hangingPunct="0">
        <a:spcBef>
          <a:spcPct val="20000"/>
        </a:spcBef>
        <a:spcAft>
          <a:spcPct val="0"/>
        </a:spcAft>
        <a:buChar char="•"/>
        <a:defRPr sz="6400">
          <a:solidFill>
            <a:schemeClr val="bg1"/>
          </a:solidFill>
          <a:latin typeface="+mn-lt"/>
          <a:ea typeface="+mn-ea"/>
          <a:cs typeface="+mn-cs"/>
        </a:defRPr>
      </a:lvl1pPr>
      <a:lvl2pPr marL="1485900" indent="-571500" algn="l" rtl="0" eaLnBrk="0" fontAlgn="base" hangingPunct="0">
        <a:spcBef>
          <a:spcPct val="20000"/>
        </a:spcBef>
        <a:spcAft>
          <a:spcPct val="0"/>
        </a:spcAft>
        <a:buChar char="–"/>
        <a:defRPr sz="5600">
          <a:solidFill>
            <a:schemeClr val="bg1"/>
          </a:solidFill>
          <a:latin typeface="+mn-lt"/>
        </a:defRPr>
      </a:lvl2pPr>
      <a:lvl3pPr marL="2286000" indent="-457200" algn="l" rtl="0" eaLnBrk="0" fontAlgn="base" hangingPunct="0">
        <a:spcBef>
          <a:spcPct val="20000"/>
        </a:spcBef>
        <a:spcAft>
          <a:spcPct val="0"/>
        </a:spcAft>
        <a:buChar char="•"/>
        <a:defRPr sz="4800">
          <a:solidFill>
            <a:schemeClr val="bg1"/>
          </a:solidFill>
          <a:latin typeface="+mn-lt"/>
        </a:defRPr>
      </a:lvl3pPr>
      <a:lvl4pPr marL="3200400" indent="-457200" algn="l" rtl="0" eaLnBrk="0" fontAlgn="base" hangingPunct="0">
        <a:spcBef>
          <a:spcPct val="20000"/>
        </a:spcBef>
        <a:spcAft>
          <a:spcPct val="0"/>
        </a:spcAft>
        <a:buChar char="–"/>
        <a:defRPr sz="4000">
          <a:solidFill>
            <a:schemeClr val="bg1"/>
          </a:solidFill>
          <a:latin typeface="+mn-lt"/>
        </a:defRPr>
      </a:lvl4pPr>
      <a:lvl5pPr marL="4114800" indent="-457200" algn="l" rtl="0" eaLnBrk="0" fontAlgn="base" hangingPunct="0">
        <a:spcBef>
          <a:spcPct val="20000"/>
        </a:spcBef>
        <a:spcAft>
          <a:spcPct val="0"/>
        </a:spcAft>
        <a:buChar char="»"/>
        <a:defRPr sz="4000">
          <a:solidFill>
            <a:schemeClr val="bg1"/>
          </a:solidFill>
          <a:latin typeface="+mn-lt"/>
        </a:defRPr>
      </a:lvl5pPr>
      <a:lvl6pPr marL="5029200" indent="-457200" algn="l" rtl="0" fontAlgn="base">
        <a:spcBef>
          <a:spcPct val="20000"/>
        </a:spcBef>
        <a:spcAft>
          <a:spcPct val="0"/>
        </a:spcAft>
        <a:buChar char="»"/>
        <a:defRPr sz="4000">
          <a:solidFill>
            <a:schemeClr val="bg1"/>
          </a:solidFill>
          <a:latin typeface="+mn-lt"/>
        </a:defRPr>
      </a:lvl6pPr>
      <a:lvl7pPr marL="5943600" indent="-457200" algn="l" rtl="0" fontAlgn="base">
        <a:spcBef>
          <a:spcPct val="20000"/>
        </a:spcBef>
        <a:spcAft>
          <a:spcPct val="0"/>
        </a:spcAft>
        <a:buChar char="»"/>
        <a:defRPr sz="4000">
          <a:solidFill>
            <a:schemeClr val="bg1"/>
          </a:solidFill>
          <a:latin typeface="+mn-lt"/>
        </a:defRPr>
      </a:lvl7pPr>
      <a:lvl8pPr marL="6858000" indent="-457200" algn="l" rtl="0" fontAlgn="base">
        <a:spcBef>
          <a:spcPct val="20000"/>
        </a:spcBef>
        <a:spcAft>
          <a:spcPct val="0"/>
        </a:spcAft>
        <a:buChar char="»"/>
        <a:defRPr sz="4000">
          <a:solidFill>
            <a:schemeClr val="bg1"/>
          </a:solidFill>
          <a:latin typeface="+mn-lt"/>
        </a:defRPr>
      </a:lvl8pPr>
      <a:lvl9pPr marL="7772400" indent="-457200" algn="l" rtl="0" fontAlgn="base">
        <a:spcBef>
          <a:spcPct val="20000"/>
        </a:spcBef>
        <a:spcAft>
          <a:spcPct val="0"/>
        </a:spcAft>
        <a:buChar char="»"/>
        <a:defRPr sz="4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http://brand.jhu.edu/content/uploads/2014/06/jhu-divisions-school_of_health.png" TargetMode="External"/><Relationship Id="rId5" Type="http://schemas.openxmlformats.org/officeDocument/2006/relationships/image" Target="../media/image4.png"/><Relationship Id="rId4" Type="http://schemas.openxmlformats.org/officeDocument/2006/relationships/image" Target="http://brand.jhu.edu/content/uploads/2015/12/medicine.logo_.small_.vertical.blue_.pn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flin1@jhmi.edu" TargetMode="Externa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12452" y="2133725"/>
            <a:ext cx="18075548" cy="294005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b="1" dirty="0">
                <a:latin typeface="Arial" pitchFamily="34" charset="0"/>
                <a:cs typeface="Arial" pitchFamily="34" charset="0"/>
              </a:rPr>
              <a:t>Hearing </a:t>
            </a: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Loss &amp; </a:t>
            </a:r>
            <a:br>
              <a:rPr lang="en-US" sz="9600" b="1" dirty="0" smtClean="0">
                <a:latin typeface="Arial" pitchFamily="34" charset="0"/>
                <a:cs typeface="Arial" pitchFamily="34" charset="0"/>
              </a:rPr>
            </a:br>
            <a:r>
              <a:rPr lang="en-US" sz="9600" b="1" dirty="0" smtClean="0">
                <a:latin typeface="Arial" pitchFamily="34" charset="0"/>
                <a:cs typeface="Arial" pitchFamily="34" charset="0"/>
              </a:rPr>
              <a:t>Healthy Aging</a:t>
            </a:r>
            <a:endParaRPr lang="en-US" sz="9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ubTitle" idx="1"/>
          </p:nvPr>
        </p:nvSpPr>
        <p:spPr>
          <a:xfrm>
            <a:off x="669652" y="6553324"/>
            <a:ext cx="16306800" cy="3505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Frank R. Lin, M.D. Ph.D.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Associate Professor of  Otolaryngology, Geriatric Medicine,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Mental Health, &amp; Epidemiology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Johns Hopkins University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Baltimore, Maryland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-547761" y="11087101"/>
            <a:ext cx="5623932" cy="2304772"/>
            <a:chOff x="6777831" y="5609370"/>
            <a:chExt cx="2674938" cy="109623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7162800" y="5609371"/>
              <a:ext cx="1905000" cy="1096229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2" name="Picture 2" descr="http://brand.jhu.edu/content/uploads/2015/12/medicine.logo_.small_.vertical.blue_.png"/>
            <p:cNvPicPr>
              <a:picLocks noChangeAspect="1" noChangeArrowheads="1"/>
            </p:cNvPicPr>
            <p:nvPr/>
          </p:nvPicPr>
          <p:blipFill>
            <a:blip r:embed="rId3" r:link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075" b="19200"/>
            <a:stretch>
              <a:fillRect/>
            </a:stretch>
          </p:blipFill>
          <p:spPr bwMode="auto">
            <a:xfrm>
              <a:off x="6777831" y="5609370"/>
              <a:ext cx="2674938" cy="1042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" name="Picture 3" descr="http://brand.jhu.edu/content/uploads/2014/06/jhu-divisions-school_of_health.png"/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71" t="21078" r="14862" b="22043"/>
          <a:stretch>
            <a:fillRect/>
          </a:stretch>
        </p:blipFill>
        <p:spPr bwMode="auto">
          <a:xfrm>
            <a:off x="13987881" y="11087100"/>
            <a:ext cx="4015345" cy="2304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6459200" cy="2286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Acknowledgments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3200" y="1920875"/>
            <a:ext cx="7315200" cy="9051926"/>
          </a:xfrm>
        </p:spPr>
        <p:txBody>
          <a:bodyPr/>
          <a:lstStyle/>
          <a:p>
            <a:pPr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K23DC011279</a:t>
            </a:r>
          </a:p>
          <a:p>
            <a:pPr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R34AG046548</a:t>
            </a:r>
          </a:p>
          <a:p>
            <a:pPr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R01HL096812</a:t>
            </a:r>
          </a:p>
          <a:p>
            <a:pPr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R21DC015062</a:t>
            </a:r>
          </a:p>
          <a:p>
            <a:pPr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P30AG048773</a:t>
            </a:r>
          </a:p>
          <a:p>
            <a:pPr>
              <a:defRPr/>
            </a:pPr>
            <a:r>
              <a:rPr lang="en-US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Triological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Society &amp; American College of Surgeons Clinician Scientist Award</a:t>
            </a:r>
          </a:p>
          <a:p>
            <a:pPr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Eleanor Schwartz Charitable Foundation</a:t>
            </a:r>
          </a:p>
          <a:p>
            <a:pPr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NIA Intramural Research Program</a:t>
            </a:r>
          </a:p>
          <a:p>
            <a:pPr algn="ctr">
              <a:buFontTx/>
              <a:buNone/>
              <a:defRPr/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219200" y="1828800"/>
            <a:ext cx="7315200" cy="1112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Autofit/>
          </a:bodyPr>
          <a:lstStyle/>
          <a:p>
            <a:pPr marL="685800" indent="-685800" eaLnBrk="0" hangingPunct="0">
              <a:spcBef>
                <a:spcPct val="20000"/>
              </a:spcBef>
              <a:buFontTx/>
              <a:buChar char="•"/>
              <a:defRPr/>
            </a:pPr>
            <a:endParaRPr lang="en-US" sz="4000" kern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85800" indent="-6858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Johns Hopkins</a:t>
            </a:r>
          </a:p>
          <a:p>
            <a:pPr marL="1600200" lvl="1" indent="-6858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40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Nick Reed</a:t>
            </a:r>
            <a:endParaRPr lang="en-US" sz="4000" kern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600200" lvl="1" indent="-6858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40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Jennifer Deal</a:t>
            </a:r>
          </a:p>
          <a:p>
            <a:pPr marL="1600200" lvl="1" indent="-6858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40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Joe </a:t>
            </a:r>
            <a:r>
              <a:rPr 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Coresh</a:t>
            </a:r>
          </a:p>
          <a:p>
            <a:pPr marL="1600200" lvl="1" indent="-6858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Richey </a:t>
            </a:r>
            <a:r>
              <a:rPr lang="en-US" sz="40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Sharrett</a:t>
            </a:r>
          </a:p>
          <a:p>
            <a:pPr marL="1600200" lvl="1" indent="-6858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40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Marilyn Albert</a:t>
            </a:r>
          </a:p>
          <a:p>
            <a:pPr marL="1600200" lvl="1" indent="-6858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40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Alden Gross</a:t>
            </a:r>
          </a:p>
          <a:p>
            <a:pPr marL="1600200" lvl="1" indent="-6858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40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George Rebok</a:t>
            </a:r>
            <a:endParaRPr lang="en-US" sz="4000" kern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600200" lvl="1" indent="-6858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Josh Betz</a:t>
            </a:r>
          </a:p>
          <a:p>
            <a:pPr marL="685800" indent="-6858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40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NIA</a:t>
            </a:r>
            <a:endParaRPr lang="en-US" sz="4000" kern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600200" lvl="1" indent="-6858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Luigi Ferrucci</a:t>
            </a:r>
          </a:p>
          <a:p>
            <a:pPr marL="1600200" lvl="1" indent="-6858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Susan Resnick</a:t>
            </a:r>
          </a:p>
          <a:p>
            <a:pPr marL="1600200" lvl="1" indent="-6858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Yang An</a:t>
            </a:r>
          </a:p>
          <a:p>
            <a:pPr marL="1600200" lvl="1" indent="-6858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4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Eleanor </a:t>
            </a:r>
            <a:r>
              <a:rPr lang="en-US" sz="4000" kern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Simonsick</a:t>
            </a:r>
            <a:endParaRPr lang="en-US" sz="4000" kern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685800" indent="-6858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40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ARIC Study Team</a:t>
            </a:r>
            <a:endParaRPr lang="en-US" sz="4000" kern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400" b="1" dirty="0">
                <a:solidFill>
                  <a:srgbClr val="3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Hearing Loss</a:t>
            </a:r>
            <a:r>
              <a:rPr lang="en-US" sz="6400" b="1" baseline="30000" dirty="0">
                <a:solidFill>
                  <a:srgbClr val="33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6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&amp;</a:t>
            </a:r>
            <a:r>
              <a:rPr lang="en-US" sz="6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64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Hearing Aid</a:t>
            </a:r>
            <a:r>
              <a:rPr lang="en-US" sz="6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6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Use</a:t>
            </a:r>
            <a:r>
              <a:rPr lang="en-US" sz="6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6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Prevalence in the U.S. , 1999-2006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0" y="12976226"/>
            <a:ext cx="77724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Calibri" pitchFamily="34" charset="0"/>
              </a:rPr>
              <a:t>Chien W et al, Arch </a:t>
            </a:r>
            <a:r>
              <a:rPr lang="en-US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Calibri" pitchFamily="34" charset="0"/>
              </a:rPr>
              <a:t>Int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Calibri" pitchFamily="34" charset="0"/>
              </a:rPr>
              <a:t> Med, 2012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5124" name="Picture 5"/>
          <p:cNvPicPr>
            <a:picLocks noChangeAspect="1"/>
          </p:cNvPicPr>
          <p:nvPr/>
        </p:nvPicPr>
        <p:blipFill>
          <a:blip r:embed="rId3" cstate="print"/>
          <a:srcRect l="12604" t="16803" r="10548" b="15799"/>
          <a:stretch>
            <a:fillRect/>
          </a:stretch>
        </p:blipFill>
        <p:spPr bwMode="auto">
          <a:xfrm>
            <a:off x="1990727" y="2781300"/>
            <a:ext cx="14306550" cy="941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18288000" cy="2286000"/>
          </a:xfrm>
          <a:ln w="25400"/>
        </p:spPr>
        <p:txBody>
          <a:bodyPr/>
          <a:lstStyle/>
          <a:p>
            <a:pPr>
              <a:defRPr/>
            </a:pPr>
            <a:r>
              <a:rPr lang="en-US" sz="7200" b="1" dirty="0">
                <a:latin typeface="Arial" pitchFamily="34" charset="0"/>
                <a:cs typeface="Arial" pitchFamily="34" charset="0"/>
              </a:rPr>
              <a:t>Age-Related Hearing Loss (ARHL)</a:t>
            </a:r>
            <a:br>
              <a:rPr lang="en-US" sz="7200" b="1" dirty="0">
                <a:latin typeface="Arial" pitchFamily="34" charset="0"/>
                <a:cs typeface="Arial" pitchFamily="34" charset="0"/>
              </a:rPr>
            </a:br>
            <a:r>
              <a:rPr lang="en-US" sz="6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Basic Questions</a:t>
            </a:r>
            <a:endParaRPr lang="en-US" sz="56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914400" y="4054476"/>
            <a:ext cx="16459200" cy="9051924"/>
          </a:xfrm>
        </p:spPr>
        <p:txBody>
          <a:bodyPr>
            <a:normAutofit fontScale="92500" lnSpcReduction="10000"/>
          </a:bodyPr>
          <a:lstStyle/>
          <a:p>
            <a:pPr marL="1143000" indent="-1143000" algn="l">
              <a:buFont typeface="Arial" pitchFamily="34" charset="0"/>
              <a:buChar char="•"/>
              <a:defRPr/>
            </a:pPr>
            <a:r>
              <a:rPr lang="en-US" sz="5600" dirty="0">
                <a:latin typeface="Arial" pitchFamily="34" charset="0"/>
                <a:cs typeface="Arial" pitchFamily="34" charset="0"/>
              </a:rPr>
              <a:t>What are the consequences of ARHL for older adults?</a:t>
            </a:r>
          </a:p>
          <a:p>
            <a:pPr marL="1143000" indent="-1143000" algn="l">
              <a:buFont typeface="Arial" pitchFamily="34" charset="0"/>
              <a:buChar char="•"/>
              <a:defRPr/>
            </a:pPr>
            <a:endParaRPr lang="en-US" sz="5600" dirty="0">
              <a:latin typeface="Arial" pitchFamily="34" charset="0"/>
              <a:cs typeface="Arial" pitchFamily="34" charset="0"/>
            </a:endParaRPr>
          </a:p>
          <a:p>
            <a:pPr marL="1143000" indent="-1143000" algn="l">
              <a:buFont typeface="Arial" pitchFamily="34" charset="0"/>
              <a:buChar char="•"/>
              <a:defRPr/>
            </a:pPr>
            <a:r>
              <a:rPr lang="en-US" sz="5600" dirty="0">
                <a:latin typeface="Arial" pitchFamily="34" charset="0"/>
                <a:cs typeface="Arial" pitchFamily="34" charset="0"/>
              </a:rPr>
              <a:t>What is the impact of treating ARHL on older adults?</a:t>
            </a:r>
          </a:p>
          <a:p>
            <a:pPr marL="1143000" indent="-1143000" algn="l">
              <a:buFont typeface="Arial" pitchFamily="34" charset="0"/>
              <a:buChar char="•"/>
              <a:defRPr/>
            </a:pPr>
            <a:endParaRPr lang="en-US" sz="5600" dirty="0">
              <a:latin typeface="Arial" pitchFamily="34" charset="0"/>
              <a:cs typeface="Arial" pitchFamily="34" charset="0"/>
            </a:endParaRPr>
          </a:p>
          <a:p>
            <a:pPr marL="1143000" indent="-1143000" algn="l">
              <a:buFont typeface="Arial" pitchFamily="34" charset="0"/>
              <a:buChar char="•"/>
              <a:defRPr/>
            </a:pPr>
            <a:r>
              <a:rPr lang="en-US" sz="5600" dirty="0">
                <a:latin typeface="Arial" pitchFamily="34" charset="0"/>
                <a:cs typeface="Arial" pitchFamily="34" charset="0"/>
              </a:rPr>
              <a:t>How can ARHL be effectively addressed in the community?</a:t>
            </a:r>
          </a:p>
          <a:p>
            <a:pPr marL="1143000" indent="-1143000">
              <a:buFont typeface="Arial" pitchFamily="34" charset="0"/>
              <a:buChar char="•"/>
              <a:defRPr/>
            </a:pPr>
            <a:endParaRPr lang="en-US" sz="5600" dirty="0">
              <a:latin typeface="Arial" pitchFamily="34" charset="0"/>
              <a:cs typeface="Arial" pitchFamily="34" charset="0"/>
            </a:endParaRPr>
          </a:p>
          <a:p>
            <a:pPr marL="1143000" indent="-1143000">
              <a:buFont typeface="Arial" pitchFamily="34" charset="0"/>
              <a:buChar char="•"/>
              <a:defRPr/>
            </a:pPr>
            <a:endParaRPr lang="en-US" sz="5600" dirty="0">
              <a:latin typeface="Arial" pitchFamily="34" charset="0"/>
              <a:cs typeface="Arial" pitchFamily="34" charset="0"/>
            </a:endParaRPr>
          </a:p>
          <a:p>
            <a:pPr marL="1143000" indent="-1143000">
              <a:buFont typeface="Arial" pitchFamily="34" charset="0"/>
              <a:buChar char="•"/>
              <a:defRPr/>
            </a:pPr>
            <a:endParaRPr lang="en-US" sz="5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1" y="418614"/>
            <a:ext cx="15704178" cy="1763560"/>
          </a:xfrm>
          <a:ln w="25400"/>
        </p:spPr>
        <p:txBody>
          <a:bodyPr/>
          <a:lstStyle/>
          <a:p>
            <a:pPr>
              <a:defRPr/>
            </a:pPr>
            <a:r>
              <a:rPr lang="en-US" sz="8000" b="1" dirty="0">
                <a:latin typeface="Arial" pitchFamily="34" charset="0"/>
                <a:cs typeface="Arial" pitchFamily="34" charset="0"/>
              </a:rPr>
              <a:t>Hearing Loss &amp; </a:t>
            </a:r>
            <a:r>
              <a:rPr lang="en-US" sz="8000" b="1" dirty="0" smtClean="0">
                <a:latin typeface="Arial" pitchFamily="34" charset="0"/>
                <a:cs typeface="Arial" pitchFamily="34" charset="0"/>
              </a:rPr>
              <a:t>Cognition</a:t>
            </a:r>
            <a:r>
              <a:rPr lang="en-US" sz="6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68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en-US" sz="5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Common Cause </a:t>
            </a:r>
            <a:r>
              <a:rPr lang="en-US" sz="5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</a:t>
            </a:r>
            <a:r>
              <a:rPr lang="en-US" sz="54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Modifiable Risk Factor</a:t>
            </a:r>
            <a:endParaRPr lang="en-US" sz="30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66800" y="5087482"/>
            <a:ext cx="2902476" cy="1661969"/>
          </a:xfrm>
          <a:prstGeom prst="rect">
            <a:avLst/>
          </a:prstGeom>
          <a:solidFill>
            <a:schemeClr val="bg1"/>
          </a:solidFill>
          <a:ln w="34925" cap="flat" cmpd="sng" algn="ctr">
            <a:noFill/>
            <a:prstDash val="solid"/>
          </a:ln>
          <a:effectLst/>
        </p:spPr>
        <p:txBody>
          <a:bodyPr wrap="square" lIns="182856" tIns="91428" rIns="182856" bIns="91428" rtlCol="0">
            <a:spAutoFit/>
          </a:bodyPr>
          <a:lstStyle/>
          <a:p>
            <a:pPr algn="ctr" defTabSz="1828580">
              <a:defRPr/>
            </a:pPr>
            <a:r>
              <a:rPr lang="en-US" sz="48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Hearing Loss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403206" y="2713860"/>
            <a:ext cx="3961612" cy="5970841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wrap="none" lIns="182856" tIns="91428" rIns="182856" bIns="91428" rtlCol="0">
            <a:spAutoFit/>
          </a:bodyPr>
          <a:lstStyle/>
          <a:p>
            <a:pPr algn="ctr" defTabSz="1828580">
              <a:defRPr/>
            </a:pPr>
            <a:r>
              <a:rPr lang="en-US" sz="4000" kern="0" dirty="0">
                <a:latin typeface="Arial" pitchFamily="34" charset="0"/>
                <a:cs typeface="Arial" pitchFamily="34" charset="0"/>
              </a:rPr>
              <a:t>Cognitive </a:t>
            </a:r>
          </a:p>
          <a:p>
            <a:pPr algn="ctr" defTabSz="1828580">
              <a:defRPr/>
            </a:pPr>
            <a:r>
              <a:rPr lang="en-US" sz="4000" kern="0" dirty="0">
                <a:latin typeface="Arial" pitchFamily="34" charset="0"/>
                <a:cs typeface="Arial" pitchFamily="34" charset="0"/>
              </a:rPr>
              <a:t>Load</a:t>
            </a:r>
          </a:p>
          <a:p>
            <a:pPr algn="ctr" defTabSz="1828580">
              <a:defRPr/>
            </a:pPr>
            <a:endParaRPr lang="en-US" sz="2400" kern="0" dirty="0">
              <a:latin typeface="Arial" pitchFamily="34" charset="0"/>
              <a:cs typeface="Arial" pitchFamily="34" charset="0"/>
            </a:endParaRPr>
          </a:p>
          <a:p>
            <a:pPr algn="ctr" defTabSz="1828580">
              <a:defRPr/>
            </a:pPr>
            <a:endParaRPr lang="en-US" sz="2400" kern="0" dirty="0">
              <a:latin typeface="Arial" pitchFamily="34" charset="0"/>
              <a:cs typeface="Arial" pitchFamily="34" charset="0"/>
            </a:endParaRPr>
          </a:p>
          <a:p>
            <a:pPr algn="ctr" defTabSz="1828580">
              <a:defRPr/>
            </a:pPr>
            <a:r>
              <a:rPr lang="en-US" sz="4000" kern="0" dirty="0">
                <a:latin typeface="Arial" pitchFamily="34" charset="0"/>
                <a:cs typeface="Arial" pitchFamily="34" charset="0"/>
              </a:rPr>
              <a:t>Changes in </a:t>
            </a:r>
          </a:p>
          <a:p>
            <a:pPr algn="ctr" defTabSz="1828580">
              <a:defRPr/>
            </a:pPr>
            <a:r>
              <a:rPr lang="en-US" sz="4000" kern="0" dirty="0">
                <a:latin typeface="Arial" pitchFamily="34" charset="0"/>
                <a:cs typeface="Arial" pitchFamily="34" charset="0"/>
              </a:rPr>
              <a:t>brain</a:t>
            </a:r>
          </a:p>
          <a:p>
            <a:pPr algn="ctr" defTabSz="1828580">
              <a:defRPr/>
            </a:pPr>
            <a:r>
              <a:rPr lang="en-US" sz="4000" kern="0" dirty="0">
                <a:latin typeface="Arial" pitchFamily="34" charset="0"/>
                <a:cs typeface="Arial" pitchFamily="34" charset="0"/>
              </a:rPr>
              <a:t>structure</a:t>
            </a:r>
          </a:p>
          <a:p>
            <a:pPr algn="ctr" defTabSz="1828580">
              <a:defRPr/>
            </a:pPr>
            <a:endParaRPr lang="en-US" sz="2400" kern="0" dirty="0">
              <a:latin typeface="Arial" pitchFamily="34" charset="0"/>
              <a:cs typeface="Arial" pitchFamily="34" charset="0"/>
            </a:endParaRPr>
          </a:p>
          <a:p>
            <a:pPr algn="ctr" defTabSz="1828580">
              <a:defRPr/>
            </a:pPr>
            <a:endParaRPr lang="en-US" sz="2400" kern="0" dirty="0">
              <a:latin typeface="Arial" pitchFamily="34" charset="0"/>
              <a:cs typeface="Arial" pitchFamily="34" charset="0"/>
            </a:endParaRPr>
          </a:p>
          <a:p>
            <a:pPr algn="ctr" defTabSz="1828580">
              <a:defRPr/>
            </a:pPr>
            <a:r>
              <a:rPr lang="en-US" sz="4000" kern="0" dirty="0">
                <a:latin typeface="Arial" pitchFamily="34" charset="0"/>
                <a:cs typeface="Arial" pitchFamily="34" charset="0"/>
              </a:rPr>
              <a:t>Reduced Social</a:t>
            </a:r>
          </a:p>
          <a:p>
            <a:pPr algn="ctr" defTabSz="1828580">
              <a:defRPr/>
            </a:pPr>
            <a:r>
              <a:rPr lang="en-US" sz="4000" kern="0" dirty="0">
                <a:latin typeface="Arial" pitchFamily="34" charset="0"/>
                <a:cs typeface="Arial" pitchFamily="34" charset="0"/>
              </a:rPr>
              <a:t>Engagement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533386" y="5005430"/>
            <a:ext cx="2972560" cy="1661969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</a:ln>
          <a:effectLst/>
        </p:spPr>
        <p:txBody>
          <a:bodyPr wrap="none" lIns="182856" tIns="91428" rIns="182856" bIns="91428" rtlCol="0">
            <a:spAutoFit/>
          </a:bodyPr>
          <a:lstStyle/>
          <a:p>
            <a:pPr algn="ctr" defTabSz="1828580">
              <a:defRPr/>
            </a:pPr>
            <a:r>
              <a:rPr lang="en-US" sz="4800" kern="0" dirty="0" smtClean="0">
                <a:latin typeface="Arial" pitchFamily="34" charset="0"/>
                <a:cs typeface="Arial" pitchFamily="34" charset="0"/>
              </a:rPr>
              <a:t>Impaired</a:t>
            </a:r>
          </a:p>
          <a:p>
            <a:pPr algn="ctr" defTabSz="1828580">
              <a:defRPr/>
            </a:pPr>
            <a:r>
              <a:rPr lang="en-US" sz="4800" kern="0" dirty="0" smtClean="0">
                <a:latin typeface="Arial" pitchFamily="34" charset="0"/>
                <a:cs typeface="Arial" pitchFamily="34" charset="0"/>
              </a:rPr>
              <a:t>Cognition</a:t>
            </a:r>
            <a:endParaRPr lang="en-US" sz="4800" kern="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218654" y="3851530"/>
            <a:ext cx="1828800" cy="1828800"/>
          </a:xfrm>
          <a:prstGeom prst="straightConnector1">
            <a:avLst/>
          </a:prstGeom>
          <a:noFill/>
          <a:ln w="47625" cap="flat" cmpd="sng" algn="ctr">
            <a:solidFill>
              <a:schemeClr val="bg1"/>
            </a:solidFill>
            <a:prstDash val="solid"/>
            <a:tailEnd type="triangle" w="lg" len="lg"/>
          </a:ln>
          <a:effectLst/>
        </p:spPr>
      </p:cxnSp>
      <p:cxnSp>
        <p:nvCxnSpPr>
          <p:cNvPr id="28" name="Straight Arrow Connector 27"/>
          <p:cNvCxnSpPr/>
          <p:nvPr/>
        </p:nvCxnSpPr>
        <p:spPr>
          <a:xfrm>
            <a:off x="4218654" y="5832730"/>
            <a:ext cx="1828800" cy="0"/>
          </a:xfrm>
          <a:prstGeom prst="straightConnector1">
            <a:avLst/>
          </a:prstGeom>
          <a:noFill/>
          <a:ln w="47625" cap="flat" cmpd="sng" algn="ctr">
            <a:solidFill>
              <a:schemeClr val="bg1"/>
            </a:solidFill>
            <a:prstDash val="solid"/>
            <a:tailEnd type="triangle" w="lg" len="lg"/>
          </a:ln>
          <a:effectLst/>
        </p:spPr>
      </p:cxnSp>
      <p:cxnSp>
        <p:nvCxnSpPr>
          <p:cNvPr id="30" name="Straight Arrow Connector 29"/>
          <p:cNvCxnSpPr/>
          <p:nvPr/>
        </p:nvCxnSpPr>
        <p:spPr>
          <a:xfrm>
            <a:off x="4218654" y="5985130"/>
            <a:ext cx="1828800" cy="1524000"/>
          </a:xfrm>
          <a:prstGeom prst="straightConnector1">
            <a:avLst/>
          </a:prstGeom>
          <a:noFill/>
          <a:ln w="47625" cap="flat" cmpd="sng" algn="ctr">
            <a:solidFill>
              <a:schemeClr val="bg1"/>
            </a:solidFill>
            <a:prstDash val="solid"/>
            <a:tailEnd type="triangle" w="lg" len="lg"/>
          </a:ln>
          <a:effectLst/>
        </p:spPr>
      </p:cxnSp>
      <p:cxnSp>
        <p:nvCxnSpPr>
          <p:cNvPr id="33" name="Straight Arrow Connector 32"/>
          <p:cNvCxnSpPr/>
          <p:nvPr/>
        </p:nvCxnSpPr>
        <p:spPr>
          <a:xfrm>
            <a:off x="10861291" y="3685274"/>
            <a:ext cx="1886278" cy="1780348"/>
          </a:xfrm>
          <a:prstGeom prst="straightConnector1">
            <a:avLst/>
          </a:prstGeom>
          <a:noFill/>
          <a:ln w="47625" cap="flat" cmpd="sng" algn="ctr">
            <a:solidFill>
              <a:schemeClr val="bg1"/>
            </a:solidFill>
            <a:prstDash val="solid"/>
            <a:tailEnd type="triangle" w="lg" len="lg"/>
          </a:ln>
          <a:effectLst/>
        </p:spPr>
      </p:cxnSp>
      <p:cxnSp>
        <p:nvCxnSpPr>
          <p:cNvPr id="34" name="Straight Arrow Connector 33"/>
          <p:cNvCxnSpPr/>
          <p:nvPr/>
        </p:nvCxnSpPr>
        <p:spPr>
          <a:xfrm>
            <a:off x="10918768" y="5771046"/>
            <a:ext cx="1828800" cy="0"/>
          </a:xfrm>
          <a:prstGeom prst="straightConnector1">
            <a:avLst/>
          </a:prstGeom>
          <a:noFill/>
          <a:ln w="47625" cap="flat" cmpd="sng" algn="ctr">
            <a:solidFill>
              <a:schemeClr val="bg1"/>
            </a:solidFill>
            <a:prstDash val="solid"/>
            <a:tailEnd type="triangle" w="lg" len="lg"/>
          </a:ln>
          <a:effectLst/>
        </p:spPr>
      </p:cxnSp>
      <p:cxnSp>
        <p:nvCxnSpPr>
          <p:cNvPr id="35" name="Straight Arrow Connector 34"/>
          <p:cNvCxnSpPr/>
          <p:nvPr/>
        </p:nvCxnSpPr>
        <p:spPr>
          <a:xfrm flipV="1">
            <a:off x="10918769" y="6255331"/>
            <a:ext cx="1771322" cy="1378446"/>
          </a:xfrm>
          <a:prstGeom prst="straightConnector1">
            <a:avLst/>
          </a:prstGeom>
          <a:noFill/>
          <a:ln w="47625" cap="flat" cmpd="sng" algn="ctr">
            <a:solidFill>
              <a:schemeClr val="bg1"/>
            </a:solidFill>
            <a:prstDash val="solid"/>
            <a:tailEnd type="triangle" w="lg" len="lg"/>
          </a:ln>
          <a:effectLst/>
        </p:spPr>
      </p:cxnSp>
      <p:sp>
        <p:nvSpPr>
          <p:cNvPr id="26" name="Subtitle 2"/>
          <p:cNvSpPr txBox="1">
            <a:spLocks/>
          </p:cNvSpPr>
          <p:nvPr/>
        </p:nvSpPr>
        <p:spPr>
          <a:xfrm>
            <a:off x="457201" y="8686800"/>
            <a:ext cx="17488730" cy="3505200"/>
          </a:xfrm>
          <a:prstGeom prst="rect">
            <a:avLst/>
          </a:prstGeom>
        </p:spPr>
        <p:txBody>
          <a:bodyPr vert="horz" lIns="256032" tIns="128016" rIns="256032" bIns="128016"/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b="1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b="1">
                <a:solidFill>
                  <a:schemeClr val="tx1"/>
                </a:solidFill>
                <a:latin typeface="+mn-lt"/>
                <a:ea typeface="+mn-ea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 b="1">
                <a:solidFill>
                  <a:schemeClr val="tx1"/>
                </a:solidFill>
                <a:latin typeface="+mn-lt"/>
                <a:ea typeface="+mn-ea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  <a:ea typeface="+mn-ea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  <a:ea typeface="+mn-ea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  <a:ea typeface="+mn-ea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  <a:ea typeface="+mn-ea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sz="4000" dirty="0">
                <a:solidFill>
                  <a:srgbClr val="33CC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Hearing loss intervention </a:t>
            </a:r>
            <a:r>
              <a:rPr lang="en-US" sz="40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could: </a:t>
            </a:r>
          </a:p>
          <a:p>
            <a:r>
              <a:rPr lang="en-US" sz="40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 the cognitive load of processing degraded sound</a:t>
            </a:r>
          </a:p>
          <a:p>
            <a:r>
              <a:rPr lang="en-US" sz="40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increased brain stimulation</a:t>
            </a:r>
          </a:p>
          <a:p>
            <a:r>
              <a:rPr lang="en-US" sz="40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social engagement</a:t>
            </a:r>
          </a:p>
          <a:p>
            <a:pPr marL="0" indent="0">
              <a:buNone/>
            </a:pPr>
            <a:r>
              <a:rPr lang="en-US" sz="4000" b="0" kern="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b="0" kern="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400" b="0" kern="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5000" b="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4010179" y="3048839"/>
            <a:ext cx="714222" cy="1651838"/>
          </a:xfrm>
          <a:prstGeom prst="straightConnector1">
            <a:avLst/>
          </a:prstGeom>
          <a:solidFill>
            <a:schemeClr val="bg1"/>
          </a:solidFill>
          <a:ln w="31750" cap="flat" cmpd="sng" algn="ctr">
            <a:solidFill>
              <a:srgbClr val="33CC33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" name="Rectangle 4"/>
          <p:cNvSpPr/>
          <p:nvPr/>
        </p:nvSpPr>
        <p:spPr>
          <a:xfrm>
            <a:off x="2590800" y="2286000"/>
            <a:ext cx="3012941" cy="781752"/>
          </a:xfrm>
          <a:prstGeom prst="rect">
            <a:avLst/>
          </a:prstGeom>
          <a:solidFill>
            <a:srgbClr val="33CC33"/>
          </a:solidFill>
        </p:spPr>
        <p:txBody>
          <a:bodyPr wrap="none" lIns="256032" tIns="128016" rIns="256032" bIns="128016">
            <a:spAutoFit/>
          </a:bodyPr>
          <a:lstStyle/>
          <a:p>
            <a:r>
              <a:rPr lang="en-US" sz="3400" b="1" kern="0" dirty="0">
                <a:latin typeface="Arial" panose="020B0604020202020204" pitchFamily="34" charset="0"/>
                <a:cs typeface="Arial" panose="020B0604020202020204" pitchFamily="34" charset="0"/>
              </a:rPr>
              <a:t>Intervention</a:t>
            </a:r>
            <a:endParaRPr lang="en-US" sz="3400" b="1" dirty="0"/>
          </a:p>
        </p:txBody>
      </p:sp>
      <p:sp>
        <p:nvSpPr>
          <p:cNvPr id="3" name="Rectangle 2"/>
          <p:cNvSpPr/>
          <p:nvPr/>
        </p:nvSpPr>
        <p:spPr>
          <a:xfrm>
            <a:off x="1066800" y="11734800"/>
            <a:ext cx="16764000" cy="1569660"/>
          </a:xfrm>
          <a:prstGeom prst="rect">
            <a:avLst/>
          </a:prstGeom>
          <a:solidFill>
            <a:srgbClr val="FFFF00"/>
          </a:solidFill>
          <a:ln w="508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4800" kern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kern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Role of HL as a potentially modifiable, </a:t>
            </a:r>
            <a:r>
              <a:rPr lang="en-US" sz="4800" b="1" u="sng" kern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late-life</a:t>
            </a:r>
            <a:r>
              <a:rPr lang="en-US" sz="4800" b="1" kern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risk factor for cognitive decline &amp; dementia</a:t>
            </a:r>
            <a:endParaRPr lang="en-US" sz="4800" b="1" dirty="0">
              <a:solidFill>
                <a:schemeClr val="accent2"/>
              </a:solidFill>
            </a:endParaRPr>
          </a:p>
        </p:txBody>
      </p:sp>
      <p:sp>
        <p:nvSpPr>
          <p:cNvPr id="16" name="TextBox 28"/>
          <p:cNvSpPr txBox="1">
            <a:spLocks noChangeArrowheads="1"/>
          </p:cNvSpPr>
          <p:nvPr/>
        </p:nvSpPr>
        <p:spPr bwMode="auto">
          <a:xfrm>
            <a:off x="6248400" y="9881864"/>
            <a:ext cx="5029200" cy="1323439"/>
          </a:xfrm>
          <a:prstGeom prst="rect">
            <a:avLst/>
          </a:prstGeom>
          <a:solidFill>
            <a:srgbClr val="FF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000" dirty="0"/>
              <a:t>Common pathological process</a:t>
            </a:r>
          </a:p>
        </p:txBody>
      </p:sp>
      <p:cxnSp>
        <p:nvCxnSpPr>
          <p:cNvPr id="17" name="Straight Arrow Connector 30"/>
          <p:cNvCxnSpPr>
            <a:cxnSpLocks noChangeShapeType="1"/>
          </p:cNvCxnSpPr>
          <p:nvPr/>
        </p:nvCxnSpPr>
        <p:spPr bwMode="auto">
          <a:xfrm flipV="1">
            <a:off x="11582400" y="6968722"/>
            <a:ext cx="3578352" cy="3370343"/>
          </a:xfrm>
          <a:prstGeom prst="straightConnector1">
            <a:avLst/>
          </a:prstGeom>
          <a:noFill/>
          <a:ln w="76200" algn="ctr">
            <a:solidFill>
              <a:srgbClr val="FF0000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Straight Arrow Connector 31"/>
          <p:cNvCxnSpPr>
            <a:cxnSpLocks noChangeShapeType="1"/>
          </p:cNvCxnSpPr>
          <p:nvPr/>
        </p:nvCxnSpPr>
        <p:spPr bwMode="auto">
          <a:xfrm flipH="1" flipV="1">
            <a:off x="2761522" y="6945664"/>
            <a:ext cx="3334478" cy="3644224"/>
          </a:xfrm>
          <a:prstGeom prst="straightConnector1">
            <a:avLst/>
          </a:prstGeom>
          <a:noFill/>
          <a:ln w="76200" algn="ctr">
            <a:solidFill>
              <a:srgbClr val="FF0000"/>
            </a:solidFill>
            <a:prstDash val="sysDot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299304776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/>
      <p:bldP spid="5" grpId="0" animBg="1"/>
      <p:bldP spid="3" grpId="0" animBg="1"/>
      <p:bldP spid="16" grpId="0" animBg="1"/>
      <p:bldP spid="1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13"/>
          <p:cNvSpPr txBox="1">
            <a:spLocks noChangeArrowheads="1"/>
          </p:cNvSpPr>
          <p:nvPr/>
        </p:nvSpPr>
        <p:spPr bwMode="auto">
          <a:xfrm>
            <a:off x="152400" y="7821561"/>
            <a:ext cx="2743200" cy="310854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  <a:latin typeface="Calibri" pitchFamily="34" charset="0"/>
              </a:rPr>
              <a:t>Best-Practices Hearing Rehabilitative Treatment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  <a:latin typeface="Calibri" pitchFamily="34" charset="0"/>
              </a:rPr>
              <a:t>Vs.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  <a:latin typeface="Calibri" pitchFamily="34" charset="0"/>
              </a:rPr>
              <a:t>Successful Aging Control</a:t>
            </a:r>
          </a:p>
        </p:txBody>
      </p:sp>
      <p:sp>
        <p:nvSpPr>
          <p:cNvPr id="34819" name="TextBox 15"/>
          <p:cNvSpPr txBox="1">
            <a:spLocks noChangeArrowheads="1"/>
          </p:cNvSpPr>
          <p:nvPr/>
        </p:nvSpPr>
        <p:spPr bwMode="auto">
          <a:xfrm>
            <a:off x="10820400" y="8882011"/>
            <a:ext cx="2895600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0000"/>
                </a:solidFill>
                <a:latin typeface="Calibri" pitchFamily="34" charset="0"/>
              </a:rPr>
              <a:t>Cognitive</a:t>
            </a:r>
          </a:p>
          <a:p>
            <a:pPr algn="ctr"/>
            <a:r>
              <a:rPr lang="en-US" sz="2800" b="1">
                <a:solidFill>
                  <a:srgbClr val="000000"/>
                </a:solidFill>
                <a:latin typeface="Calibri" pitchFamily="34" charset="0"/>
              </a:rPr>
              <a:t>Functioning</a:t>
            </a:r>
          </a:p>
        </p:txBody>
      </p:sp>
      <p:sp>
        <p:nvSpPr>
          <p:cNvPr id="34820" name="TextBox 16"/>
          <p:cNvSpPr txBox="1">
            <a:spLocks noChangeArrowheads="1"/>
          </p:cNvSpPr>
          <p:nvPr/>
        </p:nvSpPr>
        <p:spPr bwMode="auto">
          <a:xfrm>
            <a:off x="5334000" y="9948812"/>
            <a:ext cx="3200400" cy="138499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0000"/>
                </a:solidFill>
                <a:latin typeface="Calibri" pitchFamily="34" charset="0"/>
              </a:rPr>
              <a:t>Enhanced Verbal Communication &amp; Social Engagement</a:t>
            </a:r>
          </a:p>
        </p:txBody>
      </p:sp>
      <p:sp>
        <p:nvSpPr>
          <p:cNvPr id="34821" name="TextBox 17"/>
          <p:cNvSpPr txBox="1">
            <a:spLocks noChangeArrowheads="1"/>
          </p:cNvSpPr>
          <p:nvPr/>
        </p:nvSpPr>
        <p:spPr bwMode="auto">
          <a:xfrm>
            <a:off x="5181600" y="7640585"/>
            <a:ext cx="3505200" cy="95410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0000"/>
                </a:solidFill>
                <a:latin typeface="Calibri" pitchFamily="34" charset="0"/>
              </a:rPr>
              <a:t>Audibility of speech &amp; environmental sounds</a:t>
            </a:r>
          </a:p>
        </p:txBody>
      </p:sp>
      <p:cxnSp>
        <p:nvCxnSpPr>
          <p:cNvPr id="34822" name="Straight Arrow Connector 19"/>
          <p:cNvCxnSpPr>
            <a:cxnSpLocks noChangeShapeType="1"/>
          </p:cNvCxnSpPr>
          <p:nvPr/>
        </p:nvCxnSpPr>
        <p:spPr bwMode="auto">
          <a:xfrm flipV="1">
            <a:off x="3200400" y="8554985"/>
            <a:ext cx="1981200" cy="762000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</p:spPr>
      </p:cxnSp>
      <p:cxnSp>
        <p:nvCxnSpPr>
          <p:cNvPr id="34823" name="Straight Arrow Connector 20"/>
          <p:cNvCxnSpPr>
            <a:cxnSpLocks noChangeShapeType="1"/>
          </p:cNvCxnSpPr>
          <p:nvPr/>
        </p:nvCxnSpPr>
        <p:spPr bwMode="auto">
          <a:xfrm>
            <a:off x="3200400" y="9621785"/>
            <a:ext cx="1981200" cy="762000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</p:spPr>
      </p:cxnSp>
      <p:cxnSp>
        <p:nvCxnSpPr>
          <p:cNvPr id="34824" name="Straight Arrow Connector 22"/>
          <p:cNvCxnSpPr>
            <a:cxnSpLocks noChangeShapeType="1"/>
          </p:cNvCxnSpPr>
          <p:nvPr/>
        </p:nvCxnSpPr>
        <p:spPr bwMode="auto">
          <a:xfrm>
            <a:off x="8839200" y="8402585"/>
            <a:ext cx="1828800" cy="1066800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</p:spPr>
      </p:cxnSp>
      <p:cxnSp>
        <p:nvCxnSpPr>
          <p:cNvPr id="34825" name="Straight Arrow Connector 24"/>
          <p:cNvCxnSpPr>
            <a:cxnSpLocks noChangeShapeType="1"/>
          </p:cNvCxnSpPr>
          <p:nvPr/>
        </p:nvCxnSpPr>
        <p:spPr bwMode="auto">
          <a:xfrm flipV="1">
            <a:off x="8686800" y="9621785"/>
            <a:ext cx="1981200" cy="762000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</p:spPr>
      </p:cxnSp>
      <p:cxnSp>
        <p:nvCxnSpPr>
          <p:cNvPr id="34826" name="Straight Arrow Connector 36"/>
          <p:cNvCxnSpPr>
            <a:cxnSpLocks noChangeShapeType="1"/>
          </p:cNvCxnSpPr>
          <p:nvPr/>
        </p:nvCxnSpPr>
        <p:spPr bwMode="auto">
          <a:xfrm>
            <a:off x="8839200" y="7945385"/>
            <a:ext cx="6248400" cy="0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</p:spPr>
      </p:cxnSp>
      <p:sp>
        <p:nvSpPr>
          <p:cNvPr id="34827" name="TextBox 14"/>
          <p:cNvSpPr txBox="1">
            <a:spLocks noChangeArrowheads="1"/>
          </p:cNvSpPr>
          <p:nvPr/>
        </p:nvSpPr>
        <p:spPr bwMode="auto">
          <a:xfrm>
            <a:off x="266701" y="4744986"/>
            <a:ext cx="282641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Intervention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828" name="TextBox 15"/>
          <p:cNvSpPr txBox="1">
            <a:spLocks noChangeArrowheads="1"/>
          </p:cNvSpPr>
          <p:nvPr/>
        </p:nvSpPr>
        <p:spPr bwMode="auto">
          <a:xfrm>
            <a:off x="4714793" y="4592586"/>
            <a:ext cx="441659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Proximal/Mediating</a:t>
            </a:r>
          </a:p>
          <a:p>
            <a:pPr algn="ctr"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Outcomes</a:t>
            </a:r>
          </a:p>
        </p:txBody>
      </p:sp>
      <p:sp>
        <p:nvSpPr>
          <p:cNvPr id="34829" name="TextBox 16"/>
          <p:cNvSpPr txBox="1">
            <a:spLocks noChangeArrowheads="1"/>
          </p:cNvSpPr>
          <p:nvPr/>
        </p:nvSpPr>
        <p:spPr bwMode="auto">
          <a:xfrm>
            <a:off x="11045419" y="4592586"/>
            <a:ext cx="218521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</a:t>
            </a:r>
          </a:p>
          <a:p>
            <a:pPr algn="ctr"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Outcome</a:t>
            </a:r>
          </a:p>
        </p:txBody>
      </p:sp>
      <p:sp>
        <p:nvSpPr>
          <p:cNvPr id="34830" name="TextBox 17"/>
          <p:cNvSpPr txBox="1">
            <a:spLocks noChangeArrowheads="1"/>
          </p:cNvSpPr>
          <p:nvPr/>
        </p:nvSpPr>
        <p:spPr bwMode="auto">
          <a:xfrm>
            <a:off x="15326757" y="4592586"/>
            <a:ext cx="254428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Secondary</a:t>
            </a:r>
          </a:p>
          <a:p>
            <a:pPr algn="ctr"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Outcomes</a:t>
            </a:r>
          </a:p>
        </p:txBody>
      </p:sp>
      <p:sp>
        <p:nvSpPr>
          <p:cNvPr id="34831" name="TextBox 15"/>
          <p:cNvSpPr txBox="1">
            <a:spLocks noChangeArrowheads="1"/>
          </p:cNvSpPr>
          <p:nvPr/>
        </p:nvSpPr>
        <p:spPr bwMode="auto">
          <a:xfrm>
            <a:off x="15392400" y="6275335"/>
            <a:ext cx="2590800" cy="526297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0000"/>
                </a:solidFill>
                <a:latin typeface="Calibri" pitchFamily="34" charset="0"/>
              </a:rPr>
              <a:t>HRQL</a:t>
            </a:r>
          </a:p>
          <a:p>
            <a:pPr algn="ctr"/>
            <a:endParaRPr lang="en-US" sz="2800" b="1">
              <a:solidFill>
                <a:srgbClr val="000000"/>
              </a:solidFill>
              <a:latin typeface="Calibri" pitchFamily="34" charset="0"/>
            </a:endParaRPr>
          </a:p>
          <a:p>
            <a:pPr algn="ctr"/>
            <a:r>
              <a:rPr lang="en-US" sz="2800" b="1">
                <a:solidFill>
                  <a:srgbClr val="000000"/>
                </a:solidFill>
                <a:latin typeface="Calibri" pitchFamily="34" charset="0"/>
              </a:rPr>
              <a:t>Social/Leisure Activities</a:t>
            </a:r>
          </a:p>
          <a:p>
            <a:pPr algn="ctr"/>
            <a:endParaRPr lang="en-US" sz="2800" b="1">
              <a:solidFill>
                <a:srgbClr val="000000"/>
              </a:solidFill>
              <a:latin typeface="Calibri" pitchFamily="34" charset="0"/>
            </a:endParaRPr>
          </a:p>
          <a:p>
            <a:pPr algn="ctr"/>
            <a:r>
              <a:rPr lang="en-US" sz="2800" b="1">
                <a:solidFill>
                  <a:srgbClr val="000000"/>
                </a:solidFill>
                <a:latin typeface="Calibri" pitchFamily="34" charset="0"/>
              </a:rPr>
              <a:t>Daily</a:t>
            </a:r>
          </a:p>
          <a:p>
            <a:pPr algn="ctr"/>
            <a:r>
              <a:rPr lang="en-US" sz="2800" b="1">
                <a:solidFill>
                  <a:srgbClr val="000000"/>
                </a:solidFill>
                <a:latin typeface="Calibri" pitchFamily="34" charset="0"/>
              </a:rPr>
              <a:t>Functioning</a:t>
            </a:r>
          </a:p>
          <a:p>
            <a:pPr algn="ctr"/>
            <a:endParaRPr lang="en-US" sz="2800" b="1">
              <a:solidFill>
                <a:srgbClr val="000000"/>
              </a:solidFill>
              <a:latin typeface="Calibri" pitchFamily="34" charset="0"/>
            </a:endParaRPr>
          </a:p>
          <a:p>
            <a:pPr algn="ctr"/>
            <a:r>
              <a:rPr lang="en-US" sz="2800" b="1">
                <a:solidFill>
                  <a:srgbClr val="000000"/>
                </a:solidFill>
                <a:latin typeface="Calibri" pitchFamily="34" charset="0"/>
              </a:rPr>
              <a:t>Mobility</a:t>
            </a:r>
          </a:p>
          <a:p>
            <a:pPr algn="ctr"/>
            <a:endParaRPr lang="en-US" sz="2800" b="1">
              <a:solidFill>
                <a:srgbClr val="000000"/>
              </a:solidFill>
              <a:latin typeface="Calibri" pitchFamily="34" charset="0"/>
            </a:endParaRPr>
          </a:p>
          <a:p>
            <a:pPr algn="ctr"/>
            <a:r>
              <a:rPr lang="en-US" sz="2800" b="1">
                <a:solidFill>
                  <a:srgbClr val="000000"/>
                </a:solidFill>
                <a:latin typeface="Calibri" pitchFamily="34" charset="0"/>
              </a:rPr>
              <a:t>Brain structure (MRI)</a:t>
            </a:r>
          </a:p>
        </p:txBody>
      </p:sp>
      <p:cxnSp>
        <p:nvCxnSpPr>
          <p:cNvPr id="34832" name="Straight Arrow Connector 36"/>
          <p:cNvCxnSpPr>
            <a:cxnSpLocks noChangeShapeType="1"/>
          </p:cNvCxnSpPr>
          <p:nvPr/>
        </p:nvCxnSpPr>
        <p:spPr bwMode="auto">
          <a:xfrm>
            <a:off x="8839200" y="10688585"/>
            <a:ext cx="6248400" cy="0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</p:spPr>
      </p:cxnSp>
      <p:cxnSp>
        <p:nvCxnSpPr>
          <p:cNvPr id="34833" name="Straight Arrow Connector 36"/>
          <p:cNvCxnSpPr>
            <a:cxnSpLocks noChangeShapeType="1"/>
          </p:cNvCxnSpPr>
          <p:nvPr/>
        </p:nvCxnSpPr>
        <p:spPr bwMode="auto">
          <a:xfrm>
            <a:off x="13868400" y="9469385"/>
            <a:ext cx="1219200" cy="0"/>
          </a:xfrm>
          <a:prstGeom prst="straightConnector1">
            <a:avLst/>
          </a:prstGeom>
          <a:noFill/>
          <a:ln w="38100" algn="ctr">
            <a:solidFill>
              <a:schemeClr val="bg1"/>
            </a:solidFill>
            <a:round/>
            <a:headEnd/>
            <a:tailEnd type="arrow" w="med" len="med"/>
          </a:ln>
        </p:spPr>
      </p:cxnSp>
      <p:sp>
        <p:nvSpPr>
          <p:cNvPr id="3" name="Rectangle 2"/>
          <p:cNvSpPr/>
          <p:nvPr/>
        </p:nvSpPr>
        <p:spPr>
          <a:xfrm>
            <a:off x="266700" y="9466"/>
            <a:ext cx="177165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en-US" sz="6400" b="1" u="sng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r>
              <a:rPr lang="en-US" sz="6400" b="1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ging</a:t>
            </a:r>
            <a:r>
              <a:rPr lang="en-US" sz="6400" b="1" kern="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6400" b="1" u="sng" kern="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n-US" sz="6400" b="1" kern="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ognition, and </a:t>
            </a:r>
            <a:r>
              <a:rPr lang="en-US" sz="6400" b="1" u="sng" kern="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H</a:t>
            </a:r>
            <a:r>
              <a:rPr lang="en-US" sz="6400" b="1" kern="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earing </a:t>
            </a:r>
            <a:r>
              <a:rPr lang="en-US" sz="6400" b="1" u="sng" kern="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Ev</a:t>
            </a:r>
            <a:r>
              <a:rPr lang="en-US" sz="6400" b="1" kern="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aluation in </a:t>
            </a:r>
            <a:r>
              <a:rPr lang="en-US" sz="6400" b="1" u="sng" kern="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r>
              <a:rPr lang="en-US" sz="6400" b="1" kern="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lders </a:t>
            </a:r>
            <a:r>
              <a:rPr lang="en-US" sz="6400" b="1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6400" b="1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ACHIEVE) </a:t>
            </a:r>
            <a:r>
              <a:rPr lang="en-US" sz="6400" b="1" kern="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RCT</a:t>
            </a:r>
          </a:p>
          <a:p>
            <a:pPr lvl="0" algn="ctr" eaLnBrk="0" hangingPunct="0">
              <a:defRPr/>
            </a:pPr>
            <a:r>
              <a:rPr lang="en-US" sz="40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In </a:t>
            </a:r>
            <a:r>
              <a:rPr lang="en-US" sz="4000" i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collaboration </a:t>
            </a:r>
            <a:r>
              <a:rPr lang="en-US" sz="40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with J. Coresh</a:t>
            </a:r>
            <a:r>
              <a:rPr lang="en-US" sz="4000" i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40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M. Albert, N. Glynn, T. Chisolm, ARIC </a:t>
            </a:r>
            <a:r>
              <a:rPr lang="en-US" sz="4000" i="1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Study Team (T. Mosley, </a:t>
            </a:r>
            <a:r>
              <a:rPr lang="en-US" sz="4000" i="1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K. Bangdiwala, K. Hayden, J. Pankow)</a:t>
            </a:r>
            <a:endParaRPr lang="en-US" sz="3600" i="1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444487" y="12992215"/>
            <a:ext cx="3671005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NIA R34AG064548</a:t>
            </a:r>
          </a:p>
        </p:txBody>
      </p:sp>
      <p:sp>
        <p:nvSpPr>
          <p:cNvPr id="20" name="TextBox 14"/>
          <p:cNvSpPr txBox="1">
            <a:spLocks noChangeArrowheads="1"/>
          </p:cNvSpPr>
          <p:nvPr/>
        </p:nvSpPr>
        <p:spPr bwMode="auto">
          <a:xfrm>
            <a:off x="266700" y="4744986"/>
            <a:ext cx="282641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Intervention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15"/>
          <p:cNvSpPr txBox="1">
            <a:spLocks noChangeArrowheads="1"/>
          </p:cNvSpPr>
          <p:nvPr/>
        </p:nvSpPr>
        <p:spPr bwMode="auto">
          <a:xfrm>
            <a:off x="4714792" y="4592586"/>
            <a:ext cx="441659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Proximal/Mediating</a:t>
            </a:r>
          </a:p>
          <a:p>
            <a:pPr algn="ctr" eaLnBrk="1" hangingPunct="1"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Outcomes</a:t>
            </a:r>
          </a:p>
        </p:txBody>
      </p:sp>
      <p:sp>
        <p:nvSpPr>
          <p:cNvPr id="22" name="TextBox 16"/>
          <p:cNvSpPr txBox="1">
            <a:spLocks noChangeArrowheads="1"/>
          </p:cNvSpPr>
          <p:nvPr/>
        </p:nvSpPr>
        <p:spPr bwMode="auto">
          <a:xfrm>
            <a:off x="11045418" y="4592586"/>
            <a:ext cx="218521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</a:t>
            </a:r>
          </a:p>
          <a:p>
            <a:pPr algn="ctr" eaLnBrk="1" hangingPunct="1"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Outcome</a:t>
            </a:r>
          </a:p>
        </p:txBody>
      </p:sp>
      <p:sp>
        <p:nvSpPr>
          <p:cNvPr id="23" name="TextBox 17"/>
          <p:cNvSpPr txBox="1">
            <a:spLocks noChangeArrowheads="1"/>
          </p:cNvSpPr>
          <p:nvPr/>
        </p:nvSpPr>
        <p:spPr bwMode="auto">
          <a:xfrm>
            <a:off x="15326756" y="4592586"/>
            <a:ext cx="254428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Secondary</a:t>
            </a:r>
          </a:p>
          <a:p>
            <a:pPr algn="ctr" eaLnBrk="1" hangingPunct="1"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Outcomes</a:t>
            </a:r>
          </a:p>
        </p:txBody>
      </p:sp>
    </p:spTree>
    <p:extLst>
      <p:ext uri="{BB962C8B-B14F-4D97-AF65-F5344CB8AC3E}">
        <p14:creationId xmlns:p14="http://schemas.microsoft.com/office/powerpoint/2010/main" val="1842134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/>
      <p:bldP spid="34819" grpId="0" animBg="1"/>
      <p:bldP spid="34820" grpId="0" animBg="1"/>
      <p:bldP spid="34821" grpId="0" animBg="1"/>
      <p:bldP spid="34827" grpId="0"/>
      <p:bldP spid="34828" grpId="0"/>
      <p:bldP spid="34829" grpId="0"/>
      <p:bldP spid="34830" grpId="0"/>
      <p:bldP spid="34831" grpId="0" animBg="1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/>
          <p:cNvPicPr>
            <a:picLocks noChangeAspect="1" noChangeArrowheads="1"/>
          </p:cNvPicPr>
          <p:nvPr/>
        </p:nvPicPr>
        <p:blipFill>
          <a:blip r:embed="rId3" cstate="print"/>
          <a:srcRect l="16406" t="8148" r="14949" b="741"/>
          <a:stretch>
            <a:fillRect/>
          </a:stretch>
        </p:blipFill>
        <p:spPr bwMode="auto">
          <a:xfrm>
            <a:off x="1676400" y="741871"/>
            <a:ext cx="15392400" cy="11907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4819619" y="2788353"/>
            <a:ext cx="3853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828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</a:rPr>
              <a:t>Carrie </a:t>
            </a:r>
            <a:r>
              <a:rPr lang="en-US" sz="2800" dirty="0" err="1">
                <a:solidFill>
                  <a:srgbClr val="000000"/>
                </a:solidFill>
              </a:rPr>
              <a:t>Nieman</a:t>
            </a:r>
            <a:endParaRPr lang="en-US" sz="2800" dirty="0">
              <a:solidFill>
                <a:srgbClr val="000000"/>
              </a:solidFill>
            </a:endParaRPr>
          </a:p>
        </p:txBody>
      </p:sp>
      <p:pic>
        <p:nvPicPr>
          <p:cNvPr id="4" name="Picture 2" descr="https://media.licdn.com/mpr/mpr/shrinknp_400_400/p/3/005/071/232/2b201a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2701" y="191059"/>
            <a:ext cx="2558636" cy="2558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443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17917" t="13333" r="20000" b="8844"/>
          <a:stretch/>
        </p:blipFill>
        <p:spPr>
          <a:xfrm>
            <a:off x="670562" y="304800"/>
            <a:ext cx="16756048" cy="118148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534400" y="5904471"/>
            <a:ext cx="1219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1828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</a:rPr>
              <a:t>$200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46048" y="2827011"/>
            <a:ext cx="3853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828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</a:rPr>
              <a:t>Carrie </a:t>
            </a:r>
            <a:r>
              <a:rPr lang="en-US" sz="2800" dirty="0" err="1">
                <a:solidFill>
                  <a:srgbClr val="000000"/>
                </a:solidFill>
              </a:rPr>
              <a:t>Nieman</a:t>
            </a:r>
            <a:endParaRPr lang="en-US" sz="2800" dirty="0">
              <a:solidFill>
                <a:srgbClr val="000000"/>
              </a:solidFill>
            </a:endParaRPr>
          </a:p>
        </p:txBody>
      </p:sp>
      <p:pic>
        <p:nvPicPr>
          <p:cNvPr id="5" name="Picture 2" descr="https://media.licdn.com/mpr/mpr/shrinknp_400_400/p/3/005/071/232/2b201a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9130" y="229717"/>
            <a:ext cx="2558636" cy="2558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06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676400" y="0"/>
            <a:ext cx="16611600" cy="21336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880" tIns="91440" rIns="182880" bIns="91440" numCol="1" rtlCol="0" anchor="t" anchorCtr="0" compatLnSpc="1">
            <a:prstTxWarp prst="textNoShape">
              <a:avLst/>
            </a:prstTxWarp>
          </a:bodyPr>
          <a:lstStyle/>
          <a:p>
            <a:pPr defTabSz="1828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800" dirty="0">
              <a:solidFill>
                <a:srgbClr val="000000"/>
              </a:solidFill>
              <a:latin typeface="Times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0" y="1981200"/>
            <a:ext cx="18288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0" y="2133600"/>
            <a:ext cx="182880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133600" y="1"/>
            <a:ext cx="1554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28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600" dirty="0">
                <a:solidFill>
                  <a:srgbClr val="FFFFFF">
                    <a:lumMod val="95000"/>
                  </a:srgbClr>
                </a:solidFill>
                <a:cs typeface="Arial" pitchFamily="34" charset="0"/>
              </a:rPr>
              <a:t>Access </a:t>
            </a:r>
            <a:r>
              <a:rPr lang="en-US" sz="5600" b="1" dirty="0">
                <a:ln w="22225">
                  <a:solidFill>
                    <a:srgbClr val="0070C0"/>
                  </a:solidFill>
                </a:ln>
                <a:solidFill>
                  <a:srgbClr val="DAEDEF">
                    <a:lumMod val="90000"/>
                  </a:srgbClr>
                </a:solidFill>
                <a:cs typeface="Arial" pitchFamily="34" charset="0"/>
              </a:rPr>
              <a:t>HEARS: </a:t>
            </a:r>
            <a:r>
              <a:rPr lang="en-US" sz="5600" b="1" dirty="0">
                <a:ln w="22225">
                  <a:solidFill>
                    <a:srgbClr val="0070C0"/>
                  </a:solidFill>
                </a:ln>
                <a:solidFill>
                  <a:srgbClr val="FFFFFF"/>
                </a:solidFill>
                <a:cs typeface="Arial" pitchFamily="34" charset="0"/>
              </a:rPr>
              <a:t>H</a:t>
            </a:r>
            <a:r>
              <a:rPr lang="en-US" sz="5600" dirty="0">
                <a:solidFill>
                  <a:srgbClr val="FFFFFF"/>
                </a:solidFill>
                <a:cs typeface="Arial" pitchFamily="34" charset="0"/>
              </a:rPr>
              <a:t>earing care </a:t>
            </a:r>
            <a:r>
              <a:rPr lang="en-US" sz="5600" b="1" dirty="0">
                <a:ln w="22225">
                  <a:solidFill>
                    <a:srgbClr val="0070C0"/>
                  </a:solidFill>
                </a:ln>
                <a:solidFill>
                  <a:srgbClr val="FFFFFF"/>
                </a:solidFill>
                <a:cs typeface="Arial" pitchFamily="34" charset="0"/>
              </a:rPr>
              <a:t>E</a:t>
            </a:r>
            <a:r>
              <a:rPr lang="en-US" sz="5600" dirty="0">
                <a:solidFill>
                  <a:srgbClr val="FFFFFF"/>
                </a:solidFill>
                <a:cs typeface="Arial" pitchFamily="34" charset="0"/>
              </a:rPr>
              <a:t>quality through </a:t>
            </a:r>
            <a:r>
              <a:rPr lang="en-US" sz="5600" b="1" dirty="0">
                <a:ln w="22225">
                  <a:solidFill>
                    <a:srgbClr val="0070C0"/>
                  </a:solidFill>
                </a:ln>
                <a:solidFill>
                  <a:srgbClr val="FFFFFF"/>
                </a:solidFill>
                <a:cs typeface="Arial" pitchFamily="34" charset="0"/>
              </a:rPr>
              <a:t>A</a:t>
            </a:r>
            <a:r>
              <a:rPr lang="en-US" sz="5600" dirty="0">
                <a:solidFill>
                  <a:srgbClr val="FFFFFF"/>
                </a:solidFill>
                <a:cs typeface="Arial" pitchFamily="34" charset="0"/>
              </a:rPr>
              <a:t>ccessible </a:t>
            </a:r>
            <a:r>
              <a:rPr lang="en-US" sz="5600" b="1" dirty="0">
                <a:ln w="22225">
                  <a:solidFill>
                    <a:srgbClr val="0070C0"/>
                  </a:solidFill>
                </a:ln>
                <a:solidFill>
                  <a:srgbClr val="FFFFFF"/>
                </a:solidFill>
                <a:cs typeface="Arial" pitchFamily="34" charset="0"/>
              </a:rPr>
              <a:t>R</a:t>
            </a:r>
            <a:r>
              <a:rPr lang="en-US" sz="5600" dirty="0">
                <a:solidFill>
                  <a:srgbClr val="FFFFFF"/>
                </a:solidFill>
                <a:cs typeface="Arial" pitchFamily="34" charset="0"/>
              </a:rPr>
              <a:t>esearch &amp; </a:t>
            </a:r>
            <a:r>
              <a:rPr lang="en-US" sz="5600" b="1" dirty="0">
                <a:ln w="22225">
                  <a:solidFill>
                    <a:srgbClr val="0070C0"/>
                  </a:solidFill>
                </a:ln>
                <a:solidFill>
                  <a:srgbClr val="FFFFFF"/>
                </a:solidFill>
                <a:cs typeface="Arial" pitchFamily="34" charset="0"/>
              </a:rPr>
              <a:t>S</a:t>
            </a:r>
            <a:r>
              <a:rPr lang="en-US" sz="5600" dirty="0">
                <a:solidFill>
                  <a:srgbClr val="FFFFFF"/>
                </a:solidFill>
                <a:cs typeface="Arial" pitchFamily="34" charset="0"/>
              </a:rPr>
              <a:t>olutions</a:t>
            </a:r>
          </a:p>
          <a:p>
            <a:pPr defTabSz="1828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600" b="1" dirty="0">
              <a:ln w="22225">
                <a:solidFill>
                  <a:srgbClr val="0070C0"/>
                </a:solidFill>
              </a:ln>
              <a:solidFill>
                <a:srgbClr val="DAEDEF">
                  <a:lumMod val="90000"/>
                </a:srgbClr>
              </a:solidFill>
              <a:cs typeface="Arial" pitchFamily="34" charset="0"/>
            </a:endParaRPr>
          </a:p>
        </p:txBody>
      </p:sp>
      <p:sp>
        <p:nvSpPr>
          <p:cNvPr id="4" name="Right Arrow 3"/>
          <p:cNvSpPr/>
          <p:nvPr/>
        </p:nvSpPr>
        <p:spPr bwMode="auto">
          <a:xfrm>
            <a:off x="6705600" y="4724400"/>
            <a:ext cx="3657600" cy="1110072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880" tIns="91440" rIns="182880" bIns="91440" numCol="1" rtlCol="0" anchor="t" anchorCtr="0" compatLnSpc="1">
            <a:prstTxWarp prst="textNoShape">
              <a:avLst/>
            </a:prstTxWarp>
          </a:bodyPr>
          <a:lstStyle/>
          <a:p>
            <a:pPr defTabSz="1828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8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1796" y="3352800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828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000000"/>
                </a:solidFill>
              </a:rPr>
              <a:t>Pilot Studies in Multiple Populations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079498" y="3819466"/>
            <a:ext cx="21717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828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</a:rPr>
              <a:t>Carrie </a:t>
            </a:r>
            <a:r>
              <a:rPr lang="en-US" sz="2200" dirty="0" err="1">
                <a:solidFill>
                  <a:srgbClr val="000000"/>
                </a:solidFill>
              </a:rPr>
              <a:t>Nieman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22" name="Right Arrow 21"/>
          <p:cNvSpPr/>
          <p:nvPr/>
        </p:nvSpPr>
        <p:spPr bwMode="auto">
          <a:xfrm rot="5400000">
            <a:off x="13555882" y="7932517"/>
            <a:ext cx="914400" cy="1203766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880" tIns="91440" rIns="182880" bIns="91440" numCol="1" rtlCol="0" anchor="t" anchorCtr="0" compatLnSpc="1">
            <a:prstTxWarp prst="textNoShape">
              <a:avLst/>
            </a:prstTxWarp>
          </a:bodyPr>
          <a:lstStyle/>
          <a:p>
            <a:pPr defTabSz="1828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8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0820400" y="9144001"/>
            <a:ext cx="6400800" cy="4067782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880" tIns="91440" rIns="182880" bIns="91440" numCol="1" rtlCol="0" anchor="t" anchorCtr="0" compatLnSpc="1">
            <a:prstTxWarp prst="textNoShape">
              <a:avLst/>
            </a:prstTxWarp>
          </a:bodyPr>
          <a:lstStyle/>
          <a:p>
            <a:pPr defTabSz="1828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8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972803" y="9218474"/>
            <a:ext cx="624839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828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u="sng" dirty="0">
                <a:solidFill>
                  <a:srgbClr val="000000"/>
                </a:solidFill>
              </a:rPr>
              <a:t>Outcomes in participant &amp; communication partner</a:t>
            </a:r>
          </a:p>
          <a:p>
            <a:pPr algn="ctr" defTabSz="1828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rgbClr val="000000"/>
              </a:solidFill>
            </a:endParaRPr>
          </a:p>
          <a:p>
            <a:pPr algn="ctr" defTabSz="1828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rgbClr val="000000"/>
                </a:solidFill>
              </a:rPr>
              <a:t>Social Engagement</a:t>
            </a:r>
          </a:p>
          <a:p>
            <a:pPr algn="ctr" defTabSz="1828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rgbClr val="000000"/>
                </a:solidFill>
              </a:rPr>
              <a:t>Communication</a:t>
            </a:r>
          </a:p>
          <a:p>
            <a:pPr algn="ctr" defTabSz="1828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rgbClr val="000000"/>
                </a:solidFill>
              </a:rPr>
              <a:t>Activities</a:t>
            </a:r>
          </a:p>
          <a:p>
            <a:pPr algn="ctr" defTabSz="1828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rgbClr val="000000"/>
                </a:solidFill>
              </a:rPr>
              <a:t>HRQL</a:t>
            </a:r>
          </a:p>
        </p:txBody>
      </p:sp>
      <p:sp>
        <p:nvSpPr>
          <p:cNvPr id="24" name="Right Arrow 23"/>
          <p:cNvSpPr/>
          <p:nvPr/>
        </p:nvSpPr>
        <p:spPr bwMode="auto">
          <a:xfrm rot="10800000">
            <a:off x="8382000" y="10210800"/>
            <a:ext cx="2106844" cy="1281500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2880" tIns="91440" rIns="182880" bIns="91440" numCol="1" rtlCol="0" anchor="t" anchorCtr="0" compatLnSpc="1">
            <a:prstTxWarp prst="textNoShape">
              <a:avLst/>
            </a:prstTxWarp>
          </a:bodyPr>
          <a:lstStyle/>
          <a:p>
            <a:pPr defTabSz="1828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80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791199" y="9686138"/>
            <a:ext cx="2590798" cy="1981200"/>
          </a:xfrm>
          <a:prstGeom prst="rect">
            <a:avLst/>
          </a:prstGeom>
          <a:solidFill>
            <a:schemeClr val="bg1">
              <a:lumMod val="95000"/>
            </a:schemeClr>
          </a:solidFill>
          <a:ln w="34925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182880" tIns="91440" rIns="182880" bIns="91440" numCol="1" rtlCol="0" anchor="ctr" anchorCtr="0" compatLnSpc="1">
            <a:prstTxWarp prst="textNoShape">
              <a:avLst/>
            </a:prstTxWarp>
          </a:bodyPr>
          <a:lstStyle/>
          <a:p>
            <a:pPr algn="ctr" defTabSz="1828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cs typeface="Arial" pitchFamily="34" charset="0"/>
              </a:rPr>
              <a:t>Intervention</a:t>
            </a:r>
          </a:p>
          <a:p>
            <a:pPr algn="ctr" defTabSz="1828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cs typeface="Arial" pitchFamily="34" charset="0"/>
              </a:rPr>
              <a:t>Development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3352800" y="9267039"/>
            <a:ext cx="2286000" cy="2381250"/>
          </a:xfrm>
          <a:prstGeom prst="rect">
            <a:avLst/>
          </a:prstGeom>
          <a:solidFill>
            <a:schemeClr val="bg1">
              <a:lumMod val="95000"/>
            </a:schemeClr>
          </a:solidFill>
          <a:ln w="34925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182880" tIns="91440" rIns="182880" bIns="91440" numCol="1" rtlCol="0" anchor="ctr" anchorCtr="0" compatLnSpc="1">
            <a:prstTxWarp prst="textNoShape">
              <a:avLst/>
            </a:prstTxWarp>
          </a:bodyPr>
          <a:lstStyle/>
          <a:p>
            <a:pPr algn="ctr" defTabSz="1828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cs typeface="Arial" pitchFamily="34" charset="0"/>
              </a:rPr>
              <a:t>Pilot Studies</a:t>
            </a:r>
          </a:p>
          <a:p>
            <a:pPr algn="ctr" defTabSz="1828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" b="1" dirty="0">
              <a:solidFill>
                <a:srgbClr val="000000"/>
              </a:solidFill>
              <a:cs typeface="Arial" pitchFamily="34" charset="0"/>
            </a:endParaRPr>
          </a:p>
          <a:p>
            <a:pPr algn="ctr" defTabSz="1828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600" b="1" dirty="0">
              <a:solidFill>
                <a:srgbClr val="000000"/>
              </a:solidFill>
              <a:cs typeface="Arial" pitchFamily="34" charset="0"/>
            </a:endParaRPr>
          </a:p>
          <a:p>
            <a:pPr algn="ctr" defTabSz="1828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dirty="0">
                <a:solidFill>
                  <a:srgbClr val="000000"/>
                </a:solidFill>
                <a:cs typeface="Arial" pitchFamily="34" charset="0"/>
              </a:rPr>
              <a:t>Multiple Communities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66700" y="8124038"/>
            <a:ext cx="2895600" cy="3505200"/>
          </a:xfrm>
          <a:prstGeom prst="rect">
            <a:avLst/>
          </a:prstGeom>
          <a:solidFill>
            <a:schemeClr val="bg1">
              <a:lumMod val="95000"/>
            </a:schemeClr>
          </a:solidFill>
          <a:ln w="34925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182880" tIns="91440" rIns="182880" bIns="91440" numCol="1" rtlCol="0" anchor="ctr" anchorCtr="0" compatLnSpc="1">
            <a:prstTxWarp prst="textNoShape">
              <a:avLst/>
            </a:prstTxWarp>
          </a:bodyPr>
          <a:lstStyle/>
          <a:p>
            <a:pPr algn="ctr" defTabSz="1828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cs typeface="Arial" pitchFamily="34" charset="0"/>
              </a:rPr>
              <a:t>Definitive Trials</a:t>
            </a:r>
          </a:p>
          <a:p>
            <a:pPr algn="ctr" defTabSz="1828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0000"/>
                </a:solidFill>
                <a:cs typeface="Arial" pitchFamily="34" charset="0"/>
              </a:rPr>
              <a:t>Licensing </a:t>
            </a:r>
            <a:r>
              <a:rPr lang="en-US" sz="2400" b="1" dirty="0">
                <a:solidFill>
                  <a:srgbClr val="000000"/>
                </a:solidFill>
                <a:cs typeface="Arial" pitchFamily="34" charset="0"/>
              </a:rPr>
              <a:t>&amp; Dissemination</a:t>
            </a:r>
          </a:p>
          <a:p>
            <a:pPr algn="ctr" defTabSz="1828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100" dirty="0">
              <a:solidFill>
                <a:srgbClr val="000000"/>
              </a:solidFill>
              <a:cs typeface="Arial" pitchFamily="34" charset="0"/>
            </a:endParaRPr>
          </a:p>
          <a:p>
            <a:pPr algn="ctr" defTabSz="1828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dirty="0">
                <a:solidFill>
                  <a:srgbClr val="000000"/>
                </a:solidFill>
                <a:cs typeface="Arial" pitchFamily="34" charset="0"/>
              </a:rPr>
              <a:t>Non-profits</a:t>
            </a:r>
          </a:p>
          <a:p>
            <a:pPr algn="ctr" defTabSz="1828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dirty="0">
                <a:solidFill>
                  <a:srgbClr val="000000"/>
                </a:solidFill>
                <a:cs typeface="Arial" pitchFamily="34" charset="0"/>
              </a:rPr>
              <a:t>Local  government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1501" y="11629238"/>
            <a:ext cx="2381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28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000000"/>
                </a:solidFill>
                <a:cs typeface="Arial" pitchFamily="34" charset="0"/>
              </a:rPr>
              <a:t>2016-2019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352801" y="11629238"/>
            <a:ext cx="2381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28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000000"/>
                </a:solidFill>
                <a:cs typeface="Arial" pitchFamily="34" charset="0"/>
              </a:rPr>
              <a:t>2014-2016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248401" y="11629239"/>
            <a:ext cx="2381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828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000000"/>
                </a:solidFill>
                <a:cs typeface="Arial" pitchFamily="34" charset="0"/>
              </a:rPr>
              <a:t>2013</a:t>
            </a:r>
          </a:p>
        </p:txBody>
      </p:sp>
      <p:cxnSp>
        <p:nvCxnSpPr>
          <p:cNvPr id="32" name="Straight Arrow Connector 31"/>
          <p:cNvCxnSpPr/>
          <p:nvPr/>
        </p:nvCxnSpPr>
        <p:spPr bwMode="auto">
          <a:xfrm flipH="1">
            <a:off x="2133600" y="12649200"/>
            <a:ext cx="47244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026" name="Picture 2" descr="https://media.licdn.com/mpr/mpr/shrinknp_400_400/p/3/005/071/232/2b201a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3421" y="2377621"/>
            <a:ext cx="1441846" cy="1441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AuD Grad / PhD Student Awarded NIH Fellowship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66"/>
          <a:stretch/>
        </p:blipFill>
        <p:spPr bwMode="auto">
          <a:xfrm>
            <a:off x="11335246" y="4285662"/>
            <a:ext cx="1410020" cy="1550320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10962612" y="5791201"/>
            <a:ext cx="21717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828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</a:rPr>
              <a:t>Sara Mamo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0924512" y="7553981"/>
            <a:ext cx="21717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828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</a:rPr>
              <a:t>Janet Choi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258801" y="4469228"/>
            <a:ext cx="32484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828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b="1" dirty="0">
                <a:solidFill>
                  <a:srgbClr val="000000"/>
                </a:solidFill>
              </a:rPr>
              <a:t>Older Adults </a:t>
            </a:r>
            <a:r>
              <a:rPr lang="en-US" sz="2200" b="1" dirty="0" smtClean="0">
                <a:solidFill>
                  <a:srgbClr val="000000"/>
                </a:solidFill>
              </a:rPr>
              <a:t>with </a:t>
            </a:r>
            <a:r>
              <a:rPr lang="en-US" sz="2200" b="1" dirty="0">
                <a:solidFill>
                  <a:srgbClr val="000000"/>
                </a:solidFill>
              </a:rPr>
              <a:t>Cognitive </a:t>
            </a:r>
            <a:r>
              <a:rPr lang="en-US" sz="2200" b="1" dirty="0" smtClean="0">
                <a:solidFill>
                  <a:srgbClr val="000000"/>
                </a:solidFill>
              </a:rPr>
              <a:t>Impairment or Dementia</a:t>
            </a:r>
            <a:endParaRPr lang="en-US" sz="2200" b="1" dirty="0">
              <a:solidFill>
                <a:srgbClr val="0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3248613" y="6248401"/>
            <a:ext cx="29527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828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b="1" dirty="0">
                <a:solidFill>
                  <a:srgbClr val="000000"/>
                </a:solidFill>
              </a:rPr>
              <a:t>Korean-American Older Adults – Korean Martyrs Catholic Church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1653" y="6208691"/>
            <a:ext cx="1542718" cy="1475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4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64" t="14014" r="20364" b="16130"/>
          <a:stretch/>
        </p:blipFill>
        <p:spPr>
          <a:xfrm>
            <a:off x="-7976" y="-21772"/>
            <a:ext cx="1874876" cy="2209676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672020" y="2716768"/>
            <a:ext cx="4980560" cy="35394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 defTabSz="1828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u="sng" dirty="0">
                <a:solidFill>
                  <a:srgbClr val="000000"/>
                </a:solidFill>
                <a:cs typeface="Arial" pitchFamily="34" charset="0"/>
              </a:rPr>
              <a:t>HEARS Intervention </a:t>
            </a:r>
          </a:p>
          <a:p>
            <a:pPr defTabSz="1828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cs typeface="Arial" pitchFamily="34" charset="0"/>
              </a:rPr>
              <a:t>1) Hearing Loss Screening</a:t>
            </a:r>
          </a:p>
          <a:p>
            <a:pPr defTabSz="1828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cs typeface="Arial" pitchFamily="34" charset="0"/>
              </a:rPr>
              <a:t> 2) Device Orientation:</a:t>
            </a:r>
          </a:p>
          <a:p>
            <a:pPr defTabSz="1828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cs typeface="Arial" pitchFamily="34" charset="0"/>
              </a:rPr>
              <a:t>  - Self-fit amplification device</a:t>
            </a:r>
          </a:p>
          <a:p>
            <a:pPr defTabSz="1828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cs typeface="Arial" pitchFamily="34" charset="0"/>
              </a:rPr>
              <a:t>  - Individual programming</a:t>
            </a:r>
          </a:p>
          <a:p>
            <a:pPr defTabSz="1828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cs typeface="Arial" pitchFamily="34" charset="0"/>
              </a:rPr>
              <a:t>3) Counseling:</a:t>
            </a:r>
          </a:p>
          <a:p>
            <a:pPr defTabSz="1828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cs typeface="Arial" pitchFamily="34" charset="0"/>
              </a:rPr>
              <a:t>  - Expectation management</a:t>
            </a:r>
          </a:p>
          <a:p>
            <a:pPr defTabSz="1828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00"/>
                </a:solidFill>
                <a:cs typeface="Arial" pitchFamily="34" charset="0"/>
              </a:rPr>
              <a:t>  - Communication Strategies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012778" y="7565354"/>
            <a:ext cx="21717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828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</a:rPr>
              <a:t>Carrie </a:t>
            </a:r>
            <a:r>
              <a:rPr lang="en-US" sz="2200" dirty="0" err="1">
                <a:solidFill>
                  <a:srgbClr val="000000"/>
                </a:solidFill>
              </a:rPr>
              <a:t>Nieman</a:t>
            </a:r>
            <a:endParaRPr lang="en-US" sz="2200" dirty="0">
              <a:solidFill>
                <a:srgbClr val="000000"/>
              </a:solidFill>
            </a:endParaRPr>
          </a:p>
        </p:txBody>
      </p:sp>
      <p:pic>
        <p:nvPicPr>
          <p:cNvPr id="48" name="Picture 2" descr="https://media.licdn.com/mpr/mpr/shrinknp_400_400/p/3/005/071/232/2b201a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925" y="6199957"/>
            <a:ext cx="1441846" cy="1441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13198184" y="2616110"/>
            <a:ext cx="32484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828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b="1" dirty="0" err="1" smtClean="0">
                <a:solidFill>
                  <a:srgbClr val="000000"/>
                </a:solidFill>
              </a:rPr>
              <a:t>BaltimoreHEARS</a:t>
            </a:r>
            <a:endParaRPr lang="en-US" sz="2200" b="1" dirty="0" smtClean="0">
              <a:solidFill>
                <a:srgbClr val="000000"/>
              </a:solidFill>
            </a:endParaRPr>
          </a:p>
          <a:p>
            <a:pPr algn="ctr" defTabSz="1828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b="1" dirty="0" smtClean="0">
                <a:solidFill>
                  <a:srgbClr val="000000"/>
                </a:solidFill>
              </a:rPr>
              <a:t>Low-income minority older adults inner city Baltimore</a:t>
            </a:r>
            <a:endParaRPr lang="en-US" sz="2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40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20" grpId="0"/>
      <p:bldP spid="22" grpId="0" animBg="1"/>
      <p:bldP spid="6" grpId="0" animBg="1"/>
      <p:bldP spid="7" grpId="0"/>
      <p:bldP spid="24" grpId="0" animBg="1"/>
      <p:bldP spid="25" grpId="0" animBg="1"/>
      <p:bldP spid="26" grpId="0" animBg="1"/>
      <p:bldP spid="27" grpId="0" animBg="1"/>
      <p:bldP spid="29" grpId="0"/>
      <p:bldP spid="30" grpId="0"/>
      <p:bldP spid="31" grpId="0"/>
      <p:bldP spid="34" grpId="0"/>
      <p:bldP spid="35" grpId="0"/>
      <p:bldP spid="36" grpId="0"/>
      <p:bldP spid="41" grpId="0"/>
      <p:bldP spid="43" grpId="0" animBg="1"/>
      <p:bldP spid="47" grpId="0"/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75" y="5472152"/>
            <a:ext cx="16459200" cy="2286000"/>
          </a:xfrm>
        </p:spPr>
        <p:txBody>
          <a:bodyPr/>
          <a:lstStyle/>
          <a:p>
            <a:r>
              <a:rPr lang="en-US" dirty="0" smtClean="0"/>
              <a:t>Thank you!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hlinkClick r:id="rId2"/>
              </a:rPr>
              <a:t>flin1@jhmi.edu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www.accesshears.com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www.linresearch.org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58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">
  <a:themeElements>
    <a:clrScheme name="Benchmarking Dark">
      <a:dk1>
        <a:sysClr val="windowText" lastClr="000000"/>
      </a:dk1>
      <a:lt1>
        <a:sysClr val="window" lastClr="FFFFFF"/>
      </a:lt1>
      <a:dk2>
        <a:srgbClr val="E7E7E7"/>
      </a:dk2>
      <a:lt2>
        <a:srgbClr val="22C299"/>
      </a:lt2>
      <a:accent1>
        <a:srgbClr val="8AB147"/>
      </a:accent1>
      <a:accent2>
        <a:srgbClr val="216BA9"/>
      </a:accent2>
      <a:accent3>
        <a:srgbClr val="212F3F"/>
      </a:accent3>
      <a:accent4>
        <a:srgbClr val="4D6F96"/>
      </a:accent4>
      <a:accent5>
        <a:srgbClr val="22C199"/>
      </a:accent5>
      <a:accent6>
        <a:srgbClr val="B1B1B1"/>
      </a:accent6>
      <a:hlink>
        <a:srgbClr val="22C299"/>
      </a:hlink>
      <a:folHlink>
        <a:srgbClr val="8AB14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  <a:effectLst/>
      </a:spPr>
      <a:bodyPr rtlCol="0" anchor="ctr"/>
      <a:lstStyle>
        <a:defPPr algn="ctr">
          <a:defRPr dirty="0">
            <a:latin typeface="Open Sans Ligh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7263ECC4A5104CA24FE6381D7A054A" ma:contentTypeVersion="2" ma:contentTypeDescription="Create a new document." ma:contentTypeScope="" ma:versionID="5c1df55d3617825f7ca40eca214aa35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328a1cd662c37536c074f55b1464a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93818F-9569-435B-A13E-8F07422A4A9D}"/>
</file>

<file path=customXml/itemProps2.xml><?xml version="1.0" encoding="utf-8"?>
<ds:datastoreItem xmlns:ds="http://schemas.openxmlformats.org/officeDocument/2006/customXml" ds:itemID="{4403F328-1DE9-4C9F-A4E9-15E011C1CA95}"/>
</file>

<file path=customXml/itemProps3.xml><?xml version="1.0" encoding="utf-8"?>
<ds:datastoreItem xmlns:ds="http://schemas.openxmlformats.org/officeDocument/2006/customXml" ds:itemID="{AF5FCC58-12B5-48A1-B446-A90B8A8F5358}"/>
</file>

<file path=docProps/app.xml><?xml version="1.0" encoding="utf-8"?>
<Properties xmlns="http://schemas.openxmlformats.org/officeDocument/2006/extended-properties" xmlns:vt="http://schemas.openxmlformats.org/officeDocument/2006/docPropsVTypes">
  <TotalTime>1600</TotalTime>
  <Words>438</Words>
  <Application>Microsoft Office PowerPoint</Application>
  <PresentationFormat>Custom</PresentationFormat>
  <Paragraphs>151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Open Sans</vt:lpstr>
      <vt:lpstr>Open Sans Light</vt:lpstr>
      <vt:lpstr>Times</vt:lpstr>
      <vt:lpstr>Master</vt:lpstr>
      <vt:lpstr>1_Office Theme</vt:lpstr>
      <vt:lpstr>Office Theme</vt:lpstr>
      <vt:lpstr>Hearing Loss &amp;  Healthy Aging</vt:lpstr>
      <vt:lpstr>Hearing Loss &amp; Hearing Aid Use Prevalence in the U.S. , 1999-2006</vt:lpstr>
      <vt:lpstr>Age-Related Hearing Loss (ARHL) Basic Questions</vt:lpstr>
      <vt:lpstr>Hearing Loss &amp; Cognition Common Cause or Modifiable Risk Factor</vt:lpstr>
      <vt:lpstr>PowerPoint Presentation</vt:lpstr>
      <vt:lpstr>PowerPoint Presentation</vt:lpstr>
      <vt:lpstr>PowerPoint Presentation</vt:lpstr>
      <vt:lpstr>PowerPoint Presentation</vt:lpstr>
      <vt:lpstr>Thank you!  flin1@jhmi.edu  www.accesshears.com www.linresearch.org</vt:lpstr>
      <vt:lpstr>Acknowledgments</vt:lpstr>
    </vt:vector>
  </TitlesOfParts>
  <Company>Louis Twelve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 Twelve</dc:creator>
  <cp:lastModifiedBy>Frank Lin</cp:lastModifiedBy>
  <cp:revision>658</cp:revision>
  <dcterms:created xsi:type="dcterms:W3CDTF">2014-12-02T17:36:54Z</dcterms:created>
  <dcterms:modified xsi:type="dcterms:W3CDTF">2016-09-22T03:21:00Z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0x010100147263ECC4A5104CA24FE6381D7A054A</vt:lpwstr>
  </property>
</Properties>
</file>